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60" r:id="rId5"/>
    <p:sldId id="259" r:id="rId6"/>
    <p:sldId id="261" r:id="rId7"/>
    <p:sldId id="269" r:id="rId8"/>
    <p:sldId id="262" r:id="rId9"/>
    <p:sldId id="264" r:id="rId10"/>
    <p:sldId id="267" r:id="rId11"/>
    <p:sldId id="266" r:id="rId12"/>
    <p:sldId id="280" r:id="rId13"/>
    <p:sldId id="272" r:id="rId14"/>
    <p:sldId id="273" r:id="rId15"/>
    <p:sldId id="265" r:id="rId16"/>
    <p:sldId id="277" r:id="rId17"/>
    <p:sldId id="282" r:id="rId18"/>
    <p:sldId id="274" r:id="rId19"/>
    <p:sldId id="283" r:id="rId20"/>
    <p:sldId id="289" r:id="rId21"/>
    <p:sldId id="284" r:id="rId22"/>
    <p:sldId id="291" r:id="rId23"/>
    <p:sldId id="286" r:id="rId24"/>
    <p:sldId id="292" r:id="rId25"/>
    <p:sldId id="294" r:id="rId26"/>
    <p:sldId id="287" r:id="rId27"/>
    <p:sldId id="293" r:id="rId28"/>
    <p:sldId id="27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2" autoAdjust="0"/>
    <p:restoredTop sz="79414" autoAdjust="0"/>
  </p:normalViewPr>
  <p:slideViewPr>
    <p:cSldViewPr snapToGrid="0">
      <p:cViewPr>
        <p:scale>
          <a:sx n="75" d="100"/>
          <a:sy n="75" d="100"/>
        </p:scale>
        <p:origin x="918" y="-177"/>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8A7B6A-EF9B-466C-82A1-88B5FC82D779}" type="datetimeFigureOut">
              <a:rPr lang="zh-CN" altLang="en-US" smtClean="0"/>
              <a:t>2024/10/20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641B23-18CA-47A5-8AFF-C57737A0B3D5}" type="slidenum">
              <a:rPr lang="zh-CN" altLang="en-US" smtClean="0"/>
              <a:t>‹#›</a:t>
            </a:fld>
            <a:endParaRPr lang="zh-CN" altLang="en-US"/>
          </a:p>
        </p:txBody>
      </p:sp>
    </p:spTree>
    <p:extLst>
      <p:ext uri="{BB962C8B-B14F-4D97-AF65-F5344CB8AC3E}">
        <p14:creationId xmlns:p14="http://schemas.microsoft.com/office/powerpoint/2010/main" val="382020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cbi.nlm.nih.gov/books/NBK54515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books/NBK545154/"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Channelopathies are a heterogeneous group of disorders resulting from the dysfunction of ion channels located in the membranes of all cells and many cellular organelles. These include diseases of the </a:t>
            </a:r>
            <a:r>
              <a:rPr lang="en-US" altLang="zh-CN" dirty="0" err="1"/>
              <a:t>ner</a:t>
            </a:r>
            <a:r>
              <a:rPr lang="en-US" altLang="zh-CN" dirty="0"/>
              <a:t> </a:t>
            </a:r>
            <a:r>
              <a:rPr lang="en-US" altLang="zh-CN" dirty="0" err="1"/>
              <a:t>vous</a:t>
            </a:r>
            <a:r>
              <a:rPr lang="en-US" altLang="zh-CN" dirty="0"/>
              <a:t> system (e.g., generalized epilepsy with febrile seizures plus, familial hemiplegic migraine, episodic ataxia, and hyperkalemic and hypokalemic periodic paralysis), the cardiovascular system (e.g., long QT syndrome, short QT syndrome, </a:t>
            </a:r>
            <a:r>
              <a:rPr lang="en-US" altLang="zh-CN" dirty="0" err="1"/>
              <a:t>Brugada</a:t>
            </a:r>
            <a:r>
              <a:rPr lang="en-US" altLang="zh-CN" dirty="0"/>
              <a:t> syndrome, and catecholaminergic polymorphic ventricular tachycardia), the respiratory system (e.g., cystic fibrosis), the endocrine system (e.g., neonatal diabetes mellitus, familial </a:t>
            </a:r>
            <a:r>
              <a:rPr lang="en-US" altLang="zh-CN" dirty="0" err="1"/>
              <a:t>hyperinsulinemic</a:t>
            </a:r>
            <a:r>
              <a:rPr lang="en-US" altLang="zh-CN" dirty="0"/>
              <a:t> hypoglycemia, thyrotoxic hypokalemic periodic paralysis, and familial hyperaldosteronism), the urinary system (e.g., Bartter syndrome, nephrogenic diabetes insipidus, autosomal dominant polycystic kidney disease, and hypomagnesemia with secondary hypocalcemia), and the immune system (e.g., myasthenia gravis, neuromyelitis </a:t>
            </a:r>
            <a:r>
              <a:rPr lang="en-US" altLang="zh-CN" dirty="0" err="1"/>
              <a:t>optica</a:t>
            </a:r>
            <a:r>
              <a:rPr lang="en-US" altLang="zh-CN" dirty="0"/>
              <a:t>, Isaac syndrome, and anti NMDA [N methyl D aspartate] receptor encephalitis</a:t>
            </a:r>
          </a:p>
          <a:p>
            <a:endParaRPr lang="en-US" altLang="zh-CN" dirty="0"/>
          </a:p>
          <a:p>
            <a:endParaRPr lang="en-US" altLang="zh-CN" dirty="0"/>
          </a:p>
          <a:p>
            <a:r>
              <a:rPr lang="zh-CN" altLang="en-US" dirty="0"/>
              <a:t>（例如，全身性癫痫伴热性惊厥加、家族性偏瘫性偏头痛、发作性共济失调、高钾血症性和低钾血症性周期性麻痹）、心血管系统（例如长 </a:t>
            </a:r>
            <a:r>
              <a:rPr lang="en-US" altLang="zh-CN" dirty="0"/>
              <a:t>QT </a:t>
            </a:r>
            <a:r>
              <a:rPr lang="zh-CN" altLang="en-US" dirty="0"/>
              <a:t>综合征、短 </a:t>
            </a:r>
            <a:r>
              <a:rPr lang="en-US" altLang="zh-CN" dirty="0"/>
              <a:t>QT </a:t>
            </a:r>
            <a:r>
              <a:rPr lang="zh-CN" altLang="en-US" dirty="0"/>
              <a:t>综合征、</a:t>
            </a:r>
            <a:r>
              <a:rPr lang="en-US" altLang="zh-CN" dirty="0" err="1"/>
              <a:t>Brugada</a:t>
            </a:r>
            <a:r>
              <a:rPr lang="en-US" altLang="zh-CN" dirty="0"/>
              <a:t> </a:t>
            </a:r>
            <a:r>
              <a:rPr lang="zh-CN" altLang="en-US" dirty="0"/>
              <a:t>综合征和儿茶酚胺敏感性多形性室性心动过速）、呼吸系统（例如囊性纤维化）、内分泌系统（例如新生儿糖尿病、家族性高胰岛素血症性低血糖、甲状腺毒性低钾血症性周期性麻痹）和家族性醛固酮增多症）、泌尿系统（例如 </a:t>
            </a:r>
            <a:r>
              <a:rPr lang="en-US" altLang="zh-CN" dirty="0"/>
              <a:t>Bartter </a:t>
            </a:r>
            <a:r>
              <a:rPr lang="zh-CN" altLang="en-US" dirty="0"/>
              <a:t>综合征、肾性尿崩症、常染色体显性遗传性多囊肾病和低镁血症伴继发性低钙血症）和免疫系统（例如重症肌无力、视神经脊髓炎、</a:t>
            </a:r>
            <a:r>
              <a:rPr lang="en-US" altLang="zh-CN" dirty="0"/>
              <a:t>Isaac </a:t>
            </a:r>
            <a:r>
              <a:rPr lang="zh-CN" altLang="en-US" dirty="0"/>
              <a:t>综合征和抗 </a:t>
            </a:r>
            <a:r>
              <a:rPr lang="en-US" altLang="zh-CN" dirty="0"/>
              <a:t>NMDA [N </a:t>
            </a:r>
            <a:r>
              <a:rPr lang="zh-CN" altLang="en-US" dirty="0"/>
              <a:t>甲基 </a:t>
            </a:r>
            <a:r>
              <a:rPr lang="en-US" altLang="zh-CN" dirty="0"/>
              <a:t>D </a:t>
            </a:r>
            <a:r>
              <a:rPr lang="zh-CN" altLang="en-US" dirty="0"/>
              <a:t>天冬氨酸</a:t>
            </a:r>
            <a:r>
              <a:rPr lang="en-US" altLang="zh-CN" dirty="0"/>
              <a:t>] </a:t>
            </a:r>
            <a:r>
              <a:rPr lang="zh-CN" altLang="en-US" dirty="0"/>
              <a:t>受体脑炎）。</a:t>
            </a:r>
          </a:p>
        </p:txBody>
      </p:sp>
      <p:sp>
        <p:nvSpPr>
          <p:cNvPr id="4" name="灯片编号占位符 3"/>
          <p:cNvSpPr>
            <a:spLocks noGrp="1"/>
          </p:cNvSpPr>
          <p:nvPr>
            <p:ph type="sldNum" sz="quarter" idx="5"/>
          </p:nvPr>
        </p:nvSpPr>
        <p:spPr/>
        <p:txBody>
          <a:bodyPr/>
          <a:lstStyle/>
          <a:p>
            <a:fld id="{5D641B23-18CA-47A5-8AFF-C57737A0B3D5}" type="slidenum">
              <a:rPr lang="zh-CN" altLang="en-US" smtClean="0"/>
              <a:t>3</a:t>
            </a:fld>
            <a:endParaRPr lang="zh-CN" altLang="en-US"/>
          </a:p>
        </p:txBody>
      </p:sp>
    </p:spTree>
    <p:extLst>
      <p:ext uri="{BB962C8B-B14F-4D97-AF65-F5344CB8AC3E}">
        <p14:creationId xmlns:p14="http://schemas.microsoft.com/office/powerpoint/2010/main" val="2221300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en-US" altLang="zh-CN" dirty="0"/>
              <a:t>To  suppress spontaneous discharge and ensure comparable recording conditions, we maintained the pretest membrane potential at  a constant level (60 to 70 mV) by direct current injection, and  evoked APs by depolarizing current pulses.</a:t>
            </a:r>
            <a:endParaRPr lang="zh-CN" altLang="en-US" dirty="0"/>
          </a:p>
        </p:txBody>
      </p:sp>
      <p:sp>
        <p:nvSpPr>
          <p:cNvPr id="4" name="灯片编号占位符 3"/>
          <p:cNvSpPr>
            <a:spLocks noGrp="1"/>
          </p:cNvSpPr>
          <p:nvPr>
            <p:ph type="sldNum" sz="quarter" idx="5"/>
          </p:nvPr>
        </p:nvSpPr>
        <p:spPr/>
        <p:txBody>
          <a:bodyPr/>
          <a:lstStyle/>
          <a:p>
            <a:fld id="{5D641B23-18CA-47A5-8AFF-C57737A0B3D5}" type="slidenum">
              <a:rPr lang="zh-CN" altLang="en-US" smtClean="0"/>
              <a:t>12</a:t>
            </a:fld>
            <a:endParaRPr lang="zh-CN" altLang="en-US"/>
          </a:p>
        </p:txBody>
      </p:sp>
    </p:spTree>
    <p:extLst>
      <p:ext uri="{BB962C8B-B14F-4D97-AF65-F5344CB8AC3E}">
        <p14:creationId xmlns:p14="http://schemas.microsoft.com/office/powerpoint/2010/main" val="1826722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如果 </a:t>
            </a:r>
            <a:r>
              <a:rPr lang="en-US" altLang="zh-CN" dirty="0"/>
              <a:t>BK </a:t>
            </a:r>
            <a:r>
              <a:rPr lang="zh-CN" altLang="en-US" dirty="0"/>
              <a:t>通道有助于突触前 </a:t>
            </a:r>
            <a:r>
              <a:rPr lang="en-US" altLang="zh-CN" dirty="0"/>
              <a:t>AP </a:t>
            </a:r>
            <a:r>
              <a:rPr lang="zh-CN" altLang="en-US" dirty="0"/>
              <a:t>或 </a:t>
            </a:r>
            <a:r>
              <a:rPr lang="en-US" altLang="zh-CN" dirty="0"/>
              <a:t>AHP</a:t>
            </a:r>
            <a:r>
              <a:rPr lang="zh-CN" altLang="en-US" dirty="0"/>
              <a:t>，则神经递质释放的差异在高频激活期间可能会变得明显，对应于体内 </a:t>
            </a:r>
            <a:r>
              <a:rPr lang="en-US" altLang="zh-CN" dirty="0"/>
              <a:t>PC </a:t>
            </a:r>
            <a:r>
              <a:rPr lang="zh-CN" altLang="en-US" dirty="0"/>
              <a:t>的高发射频率。因此，我们使用配对刺激来测试 </a:t>
            </a:r>
            <a:r>
              <a:rPr lang="en-US" altLang="zh-CN" dirty="0"/>
              <a:t>PC DCN </a:t>
            </a:r>
            <a:r>
              <a:rPr lang="zh-CN" altLang="en-US" dirty="0"/>
              <a:t>突触传输的频率依赖性。如图 </a:t>
            </a:r>
            <a:r>
              <a:rPr lang="en-US" altLang="zh-CN" dirty="0"/>
              <a:t>4c </a:t>
            </a:r>
            <a:r>
              <a:rPr lang="zh-CN" altLang="en-US" dirty="0"/>
              <a:t>所示，在正常 </a:t>
            </a:r>
            <a:r>
              <a:rPr lang="en-US" altLang="zh-CN" dirty="0"/>
              <a:t>PC </a:t>
            </a:r>
            <a:r>
              <a:rPr lang="zh-CN" altLang="en-US" dirty="0"/>
              <a:t>（</a:t>
            </a:r>
            <a:r>
              <a:rPr lang="en-US" altLang="zh-CN" dirty="0"/>
              <a:t>32</a:t>
            </a:r>
            <a:r>
              <a:rPr lang="zh-CN" altLang="en-US" dirty="0"/>
              <a:t>） 中也可见的双脉冲抑制在 </a:t>
            </a:r>
            <a:r>
              <a:rPr lang="en-US" altLang="zh-CN" dirty="0"/>
              <a:t>BK / </a:t>
            </a:r>
            <a:r>
              <a:rPr lang="zh-CN" altLang="en-US" dirty="0"/>
              <a:t>小鼠的 </a:t>
            </a:r>
            <a:r>
              <a:rPr lang="en-US" altLang="zh-CN" dirty="0"/>
              <a:t>DCN </a:t>
            </a:r>
            <a:r>
              <a:rPr lang="zh-CN" altLang="en-US" dirty="0"/>
              <a:t>中显着增加，但仅限于短于 </a:t>
            </a:r>
            <a:r>
              <a:rPr lang="en-US" altLang="zh-CN" dirty="0"/>
              <a:t>100 </a:t>
            </a:r>
            <a:r>
              <a:rPr lang="zh-CN" altLang="en-US" dirty="0"/>
              <a:t>毫秒的间隔。因此，</a:t>
            </a:r>
            <a:r>
              <a:rPr lang="en-US" altLang="zh-CN" dirty="0"/>
              <a:t>BK </a:t>
            </a:r>
            <a:r>
              <a:rPr lang="zh-CN" altLang="en-US" dirty="0"/>
              <a:t>通道显然调节高频突触传递。可能，</a:t>
            </a:r>
            <a:r>
              <a:rPr lang="en-US" altLang="zh-CN" dirty="0"/>
              <a:t>BK </a:t>
            </a:r>
            <a:r>
              <a:rPr lang="zh-CN" altLang="en-US" dirty="0"/>
              <a:t>通道的缺失损害了第一次尖峰后的复极化和</a:t>
            </a:r>
            <a:r>
              <a:rPr lang="en-US" altLang="zh-CN" dirty="0"/>
              <a:t>/</a:t>
            </a:r>
            <a:r>
              <a:rPr lang="zh-CN" altLang="en-US" dirty="0"/>
              <a:t>或 </a:t>
            </a:r>
            <a:r>
              <a:rPr lang="en-US" altLang="zh-CN" dirty="0"/>
              <a:t>AHP</a:t>
            </a:r>
            <a:r>
              <a:rPr lang="zh-CN" altLang="en-US" dirty="0"/>
              <a:t>，从而导致 </a:t>
            </a:r>
            <a:r>
              <a:rPr lang="en-US" altLang="zh-CN" dirty="0"/>
              <a:t>Na </a:t>
            </a:r>
            <a:r>
              <a:rPr lang="zh-CN" altLang="en-US" dirty="0"/>
              <a:t>通道不完全失活，降低随后的尖峰振幅和 </a:t>
            </a:r>
            <a:r>
              <a:rPr lang="en-US" altLang="zh-CN" dirty="0"/>
              <a:t>Ca2 </a:t>
            </a:r>
            <a:r>
              <a:rPr lang="zh-CN" altLang="en-US" dirty="0"/>
              <a:t>内流，从而导致突触抑制。综上所述，</a:t>
            </a:r>
            <a:r>
              <a:rPr lang="en-US" altLang="zh-CN" dirty="0"/>
              <a:t>PC DCN </a:t>
            </a:r>
            <a:r>
              <a:rPr lang="zh-CN" altLang="en-US" dirty="0"/>
              <a:t>突触的减弱传递和 </a:t>
            </a:r>
            <a:r>
              <a:rPr lang="en-US" altLang="zh-CN" dirty="0"/>
              <a:t>PC </a:t>
            </a:r>
            <a:r>
              <a:rPr lang="zh-CN" altLang="en-US" dirty="0"/>
              <a:t>活性的降低有望协同减少小脑皮层的 </a:t>
            </a:r>
            <a:r>
              <a:rPr lang="en-US" altLang="zh-CN" dirty="0"/>
              <a:t>GABA </a:t>
            </a:r>
            <a:r>
              <a:rPr lang="zh-CN" altLang="en-US" dirty="0"/>
              <a:t>能流出，从而导致 </a:t>
            </a:r>
            <a:r>
              <a:rPr lang="en-US" altLang="zh-CN" dirty="0"/>
              <a:t>DCN </a:t>
            </a:r>
            <a:r>
              <a:rPr lang="zh-CN" altLang="en-US" dirty="0"/>
              <a:t>的去抑制，这反过来又可以解释观察到的运动缺陷</a:t>
            </a:r>
            <a:endParaRPr lang="en-US" altLang="zh-CN" dirty="0"/>
          </a:p>
          <a:p>
            <a:r>
              <a:rPr lang="en-US" altLang="zh-CN" dirty="0"/>
              <a:t>To  suppress spontaneous discharge and ensure comparable recording conditions, we maintained the pretest membrane potential at  a constant level (60 to 70 mV) by direct current injection, and  evoked APs by depolarizing current pulses.</a:t>
            </a:r>
            <a:endParaRPr lang="zh-CN" altLang="en-US" dirty="0"/>
          </a:p>
        </p:txBody>
      </p:sp>
      <p:sp>
        <p:nvSpPr>
          <p:cNvPr id="4" name="灯片编号占位符 3"/>
          <p:cNvSpPr>
            <a:spLocks noGrp="1"/>
          </p:cNvSpPr>
          <p:nvPr>
            <p:ph type="sldNum" sz="quarter" idx="5"/>
          </p:nvPr>
        </p:nvSpPr>
        <p:spPr/>
        <p:txBody>
          <a:bodyPr/>
          <a:lstStyle/>
          <a:p>
            <a:fld id="{5D641B23-18CA-47A5-8AFF-C57737A0B3D5}" type="slidenum">
              <a:rPr lang="zh-CN" altLang="en-US" smtClean="0"/>
              <a:t>13</a:t>
            </a:fld>
            <a:endParaRPr lang="zh-CN" altLang="en-US"/>
          </a:p>
        </p:txBody>
      </p:sp>
    </p:spTree>
    <p:extLst>
      <p:ext uri="{BB962C8B-B14F-4D97-AF65-F5344CB8AC3E}">
        <p14:creationId xmlns:p14="http://schemas.microsoft.com/office/powerpoint/2010/main" val="401534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axon was implemented through four myelinated 100 </a:t>
            </a:r>
            <a:r>
              <a:rPr lang="en-US" altLang="zh-CN" dirty="0" err="1"/>
              <a:t>μm</a:t>
            </a:r>
            <a:r>
              <a:rPr lang="en-US" altLang="zh-CN" dirty="0"/>
              <a:t> compartments with 0.73 </a:t>
            </a:r>
            <a:r>
              <a:rPr lang="en-US" altLang="zh-CN" dirty="0" err="1"/>
              <a:t>μm</a:t>
            </a:r>
            <a:r>
              <a:rPr lang="en-US" altLang="zh-CN" dirty="0"/>
              <a:t> diameter, without any channels, and three RNs of 4 </a:t>
            </a:r>
            <a:r>
              <a:rPr lang="en-US" altLang="zh-CN" dirty="0" err="1"/>
              <a:t>μm</a:t>
            </a:r>
            <a:r>
              <a:rPr lang="en-US" altLang="zh-CN" dirty="0"/>
              <a:t> with 0.73 </a:t>
            </a:r>
            <a:r>
              <a:rPr lang="en-US" altLang="zh-CN" dirty="0" err="1"/>
              <a:t>μm</a:t>
            </a:r>
            <a:r>
              <a:rPr lang="en-US" altLang="zh-CN" dirty="0"/>
              <a:t> diameter endowed with a mixture of sodium and potassium channels (juxtaparanodes surrounding the RNs were not represented). During late morphogenesis the main axon </a:t>
            </a:r>
            <a:r>
              <a:rPr lang="en-US" altLang="zh-CN" b="1" dirty="0"/>
              <a:t>generates a non-myelinated collate</a:t>
            </a:r>
            <a:r>
              <a:rPr lang="en-US" altLang="zh-CN" dirty="0"/>
              <a:t>ral 150–200 </a:t>
            </a:r>
            <a:r>
              <a:rPr lang="en-US" altLang="zh-CN" dirty="0" err="1"/>
              <a:t>μm</a:t>
            </a:r>
            <a:r>
              <a:rPr lang="en-US" altLang="zh-CN" dirty="0"/>
              <a:t> away from the soma (Clark et al., 2005; Sotelo and Rossi, 2013) which, for a short period during development, connects PCs on the horizontal plane (</a:t>
            </a:r>
            <a:r>
              <a:rPr lang="en-US" altLang="zh-CN" dirty="0" err="1"/>
              <a:t>Maex</a:t>
            </a:r>
            <a:r>
              <a:rPr lang="en-US" altLang="zh-CN" dirty="0"/>
              <a:t> and </a:t>
            </a:r>
            <a:r>
              <a:rPr lang="en-US" altLang="zh-CN" dirty="0" err="1"/>
              <a:t>Steuber</a:t>
            </a:r>
            <a:r>
              <a:rPr lang="en-US" altLang="zh-CN" dirty="0"/>
              <a:t>, 2013). This collateral has been also observed in adults healthy humans and proved five times more abundant in cases of “essential tremor” (</a:t>
            </a:r>
            <a:r>
              <a:rPr lang="en-US" altLang="zh-CN" dirty="0" err="1"/>
              <a:t>Babij</a:t>
            </a:r>
            <a:r>
              <a:rPr lang="en-US" altLang="zh-CN" dirty="0"/>
              <a:t> et al., 2013). Our model included a non-myelinated axonal collateral made of 2 identical 100 </a:t>
            </a:r>
            <a:r>
              <a:rPr lang="en-US" altLang="zh-CN" dirty="0" err="1"/>
              <a:t>μm</a:t>
            </a:r>
            <a:r>
              <a:rPr lang="en-US" altLang="zh-CN" dirty="0"/>
              <a:t> compartments with 0.6 </a:t>
            </a:r>
            <a:r>
              <a:rPr lang="en-US" altLang="zh-CN" dirty="0" err="1"/>
              <a:t>μm</a:t>
            </a:r>
            <a:r>
              <a:rPr lang="en-US" altLang="zh-CN" dirty="0"/>
              <a:t> diameter originating from the second RN.</a:t>
            </a:r>
          </a:p>
          <a:p>
            <a:endParaRPr lang="en-US" altLang="zh-CN" dirty="0"/>
          </a:p>
          <a:p>
            <a:r>
              <a:rPr lang="en-US" altLang="zh-CN" dirty="0"/>
              <a:t>There is some evidence that ataxia-related genes may cluster around pathways involving calcium homeostasis, synaptic integration, and membrane excitability [9]. Many of these potential ataxia-related genes show enriched expression in cerebellar Purkinje neurons, suggesting that not only are these pathways particularly important for cerebellar function, but also that Purkinje neuron dysfunction likely plays a central role in motor dysfunction in ataxia [9]. Indeed, conventional ion-channel mutations are known to result in ataxia (Table 1). In general, these channelopathies tend to present as pure cerebellar ataxia as compared to more diverse symptoms in the polyglutamine SCAs [27]. Mouse models have provided valuable insight to the functional implications of disrupted ion-channel function in many of these ataxia-causing channelopathies. These models clearly demonstrate that electrophysiologic dysfunction contribute to motor impairment in ataxia.</a:t>
            </a:r>
            <a:endParaRPr lang="zh-CN" altLang="en-US" dirty="0"/>
          </a:p>
        </p:txBody>
      </p:sp>
      <p:sp>
        <p:nvSpPr>
          <p:cNvPr id="4" name="灯片编号占位符 3"/>
          <p:cNvSpPr>
            <a:spLocks noGrp="1"/>
          </p:cNvSpPr>
          <p:nvPr>
            <p:ph type="sldNum" sz="quarter" idx="5"/>
          </p:nvPr>
        </p:nvSpPr>
        <p:spPr/>
        <p:txBody>
          <a:bodyPr/>
          <a:lstStyle/>
          <a:p>
            <a:fld id="{5D641B23-18CA-47A5-8AFF-C57737A0B3D5}" type="slidenum">
              <a:rPr lang="zh-CN" altLang="en-US" smtClean="0"/>
              <a:t>15</a:t>
            </a:fld>
            <a:endParaRPr lang="zh-CN" altLang="en-US"/>
          </a:p>
        </p:txBody>
      </p:sp>
    </p:spTree>
    <p:extLst>
      <p:ext uri="{BB962C8B-B14F-4D97-AF65-F5344CB8AC3E}">
        <p14:creationId xmlns:p14="http://schemas.microsoft.com/office/powerpoint/2010/main" val="3119828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60607"/>
                </a:solidFill>
                <a:effectLst/>
                <a:latin typeface="-apple-system"/>
              </a:rPr>
              <a:t>BK</a:t>
            </a:r>
            <a:r>
              <a:rPr lang="zh-CN" altLang="en-US" b="0" i="0" dirty="0">
                <a:solidFill>
                  <a:srgbClr val="060607"/>
                </a:solidFill>
                <a:effectLst/>
                <a:latin typeface="-apple-system"/>
              </a:rPr>
              <a:t>通道的工作原理涉及到其对细胞内钙离子浓度的敏感性以及对膜电位变化的响应。当细胞内钙离子浓度升高或膜电位变正时，</a:t>
            </a:r>
            <a:r>
              <a:rPr lang="en-US" altLang="zh-CN" b="0" i="0" dirty="0">
                <a:solidFill>
                  <a:srgbClr val="060607"/>
                </a:solidFill>
                <a:effectLst/>
                <a:latin typeface="-apple-system"/>
              </a:rPr>
              <a:t>BK</a:t>
            </a:r>
            <a:r>
              <a:rPr lang="zh-CN" altLang="en-US" b="0" i="0" dirty="0">
                <a:solidFill>
                  <a:srgbClr val="060607"/>
                </a:solidFill>
                <a:effectLst/>
                <a:latin typeface="-apple-system"/>
              </a:rPr>
              <a:t>通道会打开，允许钾离子顺电化学势梯度流出细胞，导致细胞膜电位变得更负，这一过程称为超极化。这种超极化有助于调节细胞的静息膜电位和动作电位的形状，控制神经元的放电频率和心肌细胞的收缩强度等生理过程</a:t>
            </a:r>
            <a:endParaRPr lang="zh-CN" altLang="en-US" dirty="0"/>
          </a:p>
        </p:txBody>
      </p:sp>
      <p:sp>
        <p:nvSpPr>
          <p:cNvPr id="4" name="灯片编号占位符 3"/>
          <p:cNvSpPr>
            <a:spLocks noGrp="1"/>
          </p:cNvSpPr>
          <p:nvPr>
            <p:ph type="sldNum" sz="quarter" idx="5"/>
          </p:nvPr>
        </p:nvSpPr>
        <p:spPr/>
        <p:txBody>
          <a:bodyPr/>
          <a:lstStyle/>
          <a:p>
            <a:fld id="{5D641B23-18CA-47A5-8AFF-C57737A0B3D5}" type="slidenum">
              <a:rPr lang="zh-CN" altLang="en-US" smtClean="0"/>
              <a:t>16</a:t>
            </a:fld>
            <a:endParaRPr lang="zh-CN" altLang="en-US"/>
          </a:p>
        </p:txBody>
      </p:sp>
    </p:spTree>
    <p:extLst>
      <p:ext uri="{BB962C8B-B14F-4D97-AF65-F5344CB8AC3E}">
        <p14:creationId xmlns:p14="http://schemas.microsoft.com/office/powerpoint/2010/main" val="1309055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主要区别在于频率，后面的结果没有显著区别</a:t>
            </a:r>
          </a:p>
        </p:txBody>
      </p:sp>
      <p:sp>
        <p:nvSpPr>
          <p:cNvPr id="4" name="灯片编号占位符 3"/>
          <p:cNvSpPr>
            <a:spLocks noGrp="1"/>
          </p:cNvSpPr>
          <p:nvPr>
            <p:ph type="sldNum" sz="quarter" idx="5"/>
          </p:nvPr>
        </p:nvSpPr>
        <p:spPr/>
        <p:txBody>
          <a:bodyPr/>
          <a:lstStyle/>
          <a:p>
            <a:fld id="{5D641B23-18CA-47A5-8AFF-C57737A0B3D5}" type="slidenum">
              <a:rPr lang="zh-CN" altLang="en-US" smtClean="0"/>
              <a:t>17</a:t>
            </a:fld>
            <a:endParaRPr lang="zh-CN" altLang="en-US"/>
          </a:p>
        </p:txBody>
      </p:sp>
    </p:spTree>
    <p:extLst>
      <p:ext uri="{BB962C8B-B14F-4D97-AF65-F5344CB8AC3E}">
        <p14:creationId xmlns:p14="http://schemas.microsoft.com/office/powerpoint/2010/main" val="2913567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a:solidFill>
                  <a:srgbClr val="060607"/>
                </a:solidFill>
                <a:effectLst/>
                <a:latin typeface="-apple-system"/>
              </a:rPr>
              <a:t>去极化阻滞（</a:t>
            </a:r>
            <a:r>
              <a:rPr lang="en-US" altLang="zh-CN" b="1" i="0" dirty="0">
                <a:solidFill>
                  <a:srgbClr val="060607"/>
                </a:solidFill>
                <a:effectLst/>
                <a:latin typeface="-apple-system"/>
              </a:rPr>
              <a:t>Depolarization Block</a:t>
            </a:r>
            <a:r>
              <a:rPr lang="zh-CN" altLang="en-US" b="1" i="0" dirty="0">
                <a:solidFill>
                  <a:srgbClr val="060607"/>
                </a:solidFill>
                <a:effectLst/>
                <a:latin typeface="-apple-system"/>
              </a:rPr>
              <a:t>）</a:t>
            </a:r>
            <a:r>
              <a:rPr lang="zh-CN" altLang="en-US" b="0" i="0" dirty="0">
                <a:solidFill>
                  <a:srgbClr val="060607"/>
                </a:solidFill>
                <a:effectLst/>
                <a:latin typeface="-apple-system"/>
              </a:rPr>
              <a:t>：</a:t>
            </a:r>
            <a:r>
              <a:rPr lang="en-US" altLang="zh-CN" b="0" i="0" dirty="0">
                <a:solidFill>
                  <a:srgbClr val="060607"/>
                </a:solidFill>
                <a:effectLst/>
                <a:latin typeface="-apple-system"/>
              </a:rPr>
              <a:t>BK</a:t>
            </a:r>
            <a:r>
              <a:rPr lang="zh-CN" altLang="en-US" b="0" i="0" dirty="0">
                <a:solidFill>
                  <a:srgbClr val="060607"/>
                </a:solidFill>
                <a:effectLst/>
                <a:latin typeface="-apple-system"/>
              </a:rPr>
              <a:t>通道的缺失导致</a:t>
            </a:r>
            <a:r>
              <a:rPr lang="en-US" altLang="zh-CN" b="0" i="0" dirty="0">
                <a:solidFill>
                  <a:srgbClr val="060607"/>
                </a:solidFill>
                <a:effectLst/>
                <a:latin typeface="-apple-system"/>
              </a:rPr>
              <a:t>Purkinje</a:t>
            </a:r>
            <a:r>
              <a:rPr lang="zh-CN" altLang="en-US" b="0" i="0" dirty="0">
                <a:solidFill>
                  <a:srgbClr val="060607"/>
                </a:solidFill>
                <a:effectLst/>
                <a:latin typeface="-apple-system"/>
              </a:rPr>
              <a:t>细胞在静息状态下去极化，使得钠通道失活，从而阻碍了动作电位的产生。这种去极化阻滞现象解释了为什么</a:t>
            </a:r>
            <a:r>
              <a:rPr lang="en-US" altLang="zh-CN" b="0" i="0" dirty="0">
                <a:solidFill>
                  <a:srgbClr val="060607"/>
                </a:solidFill>
                <a:effectLst/>
                <a:latin typeface="-apple-system"/>
              </a:rPr>
              <a:t>Purkinje</a:t>
            </a:r>
            <a:r>
              <a:rPr lang="zh-CN" altLang="en-US" b="0" i="0" dirty="0">
                <a:solidFill>
                  <a:srgbClr val="060607"/>
                </a:solidFill>
                <a:effectLst/>
                <a:latin typeface="-apple-system"/>
              </a:rPr>
              <a:t>细胞的放电活动减少。</a:t>
            </a:r>
          </a:p>
          <a:p>
            <a:pPr algn="l">
              <a:buFont typeface="+mj-lt"/>
              <a:buAutoNum type="arabicPeriod"/>
            </a:pPr>
            <a:r>
              <a:rPr lang="zh-CN" altLang="en-US" b="1" i="0" dirty="0">
                <a:solidFill>
                  <a:srgbClr val="060607"/>
                </a:solidFill>
                <a:effectLst/>
                <a:latin typeface="-apple-system"/>
              </a:rPr>
              <a:t>钙通道的反常调节</a:t>
            </a:r>
            <a:r>
              <a:rPr lang="zh-CN" altLang="en-US" b="0" i="0" dirty="0">
                <a:solidFill>
                  <a:srgbClr val="060607"/>
                </a:solidFill>
                <a:effectLst/>
                <a:latin typeface="-apple-system"/>
              </a:rPr>
              <a:t>：虽然理论上</a:t>
            </a:r>
            <a:r>
              <a:rPr lang="en-US" altLang="zh-CN" b="0" i="0" dirty="0">
                <a:solidFill>
                  <a:srgbClr val="060607"/>
                </a:solidFill>
                <a:effectLst/>
                <a:latin typeface="-apple-system"/>
              </a:rPr>
              <a:t>BK</a:t>
            </a:r>
            <a:r>
              <a:rPr lang="zh-CN" altLang="en-US" b="0" i="0" dirty="0">
                <a:solidFill>
                  <a:srgbClr val="060607"/>
                </a:solidFill>
                <a:effectLst/>
                <a:latin typeface="-apple-system"/>
              </a:rPr>
              <a:t>通道缺失可能会使钙通道更活跃，但实际的细胞生理反应可能更为复杂。钙通道的活性可能受到其他因素的调节，如钙依赖性抑制或细胞内其他信号通路的变化。</a:t>
            </a:r>
          </a:p>
          <a:p>
            <a:pPr algn="l">
              <a:buFont typeface="+mj-lt"/>
              <a:buAutoNum type="arabicPeriod"/>
            </a:pPr>
            <a:r>
              <a:rPr lang="zh-CN" altLang="en-US" b="1" i="0" dirty="0">
                <a:solidFill>
                  <a:srgbClr val="060607"/>
                </a:solidFill>
                <a:effectLst/>
                <a:latin typeface="-apple-system"/>
              </a:rPr>
              <a:t>细胞内钙离子稳态的改变</a:t>
            </a:r>
            <a:r>
              <a:rPr lang="zh-CN" altLang="en-US" b="0" i="0" dirty="0">
                <a:solidFill>
                  <a:srgbClr val="060607"/>
                </a:solidFill>
                <a:effectLst/>
                <a:latin typeface="-apple-system"/>
              </a:rPr>
              <a:t>：</a:t>
            </a:r>
            <a:r>
              <a:rPr lang="en-US" altLang="zh-CN" b="0" i="0" dirty="0">
                <a:solidFill>
                  <a:srgbClr val="060607"/>
                </a:solidFill>
                <a:effectLst/>
                <a:latin typeface="-apple-system"/>
              </a:rPr>
              <a:t>BK</a:t>
            </a:r>
            <a:r>
              <a:rPr lang="zh-CN" altLang="en-US" b="0" i="0" dirty="0">
                <a:solidFill>
                  <a:srgbClr val="060607"/>
                </a:solidFill>
                <a:effectLst/>
                <a:latin typeface="-apple-system"/>
              </a:rPr>
              <a:t>通道的缺失可能影响了细胞内钙离子的稳态，导致钙离子浓度的变化，进而影响了钙通道的功能。</a:t>
            </a:r>
          </a:p>
          <a:p>
            <a:pPr algn="l">
              <a:buFont typeface="+mj-lt"/>
              <a:buAutoNum type="arabicPeriod"/>
            </a:pPr>
            <a:r>
              <a:rPr lang="zh-CN" altLang="en-US" b="1" i="0" dirty="0">
                <a:solidFill>
                  <a:srgbClr val="060607"/>
                </a:solidFill>
                <a:effectLst/>
                <a:latin typeface="-apple-system"/>
              </a:rPr>
              <a:t>突触前抑制的增强</a:t>
            </a:r>
            <a:r>
              <a:rPr lang="zh-CN" altLang="en-US" b="0" i="0" dirty="0">
                <a:solidFill>
                  <a:srgbClr val="060607"/>
                </a:solidFill>
                <a:effectLst/>
                <a:latin typeface="-apple-system"/>
              </a:rPr>
              <a:t>：</a:t>
            </a:r>
            <a:r>
              <a:rPr lang="en-US" altLang="zh-CN" b="0" i="0" dirty="0">
                <a:solidFill>
                  <a:srgbClr val="060607"/>
                </a:solidFill>
                <a:effectLst/>
                <a:latin typeface="-apple-system"/>
              </a:rPr>
              <a:t>BK</a:t>
            </a:r>
            <a:r>
              <a:rPr lang="zh-CN" altLang="en-US" b="0" i="0" dirty="0">
                <a:solidFill>
                  <a:srgbClr val="060607"/>
                </a:solidFill>
                <a:effectLst/>
                <a:latin typeface="-apple-system"/>
              </a:rPr>
              <a:t>通道的缺失可能增强了</a:t>
            </a:r>
            <a:r>
              <a:rPr lang="en-US" altLang="zh-CN" b="0" i="0" dirty="0">
                <a:solidFill>
                  <a:srgbClr val="060607"/>
                </a:solidFill>
                <a:effectLst/>
                <a:latin typeface="-apple-system"/>
              </a:rPr>
              <a:t>Purkinje</a:t>
            </a:r>
            <a:r>
              <a:rPr lang="zh-CN" altLang="en-US" b="0" i="0" dirty="0">
                <a:solidFill>
                  <a:srgbClr val="060607"/>
                </a:solidFill>
                <a:effectLst/>
                <a:latin typeface="-apple-system"/>
              </a:rPr>
              <a:t>细胞的突触前抑制，减少了神经递质的释放，从而减少了突触后神经元的兴奋性。</a:t>
            </a:r>
          </a:p>
          <a:p>
            <a:pPr algn="l">
              <a:buFont typeface="+mj-lt"/>
              <a:buAutoNum type="arabicPeriod"/>
            </a:pPr>
            <a:r>
              <a:rPr lang="zh-CN" altLang="en-US" b="1" i="0" dirty="0">
                <a:solidFill>
                  <a:srgbClr val="060607"/>
                </a:solidFill>
                <a:effectLst/>
                <a:latin typeface="-apple-system"/>
              </a:rPr>
              <a:t>代偿机制</a:t>
            </a:r>
            <a:r>
              <a:rPr lang="zh-CN" altLang="en-US" b="0" i="0" dirty="0">
                <a:solidFill>
                  <a:srgbClr val="060607"/>
                </a:solidFill>
                <a:effectLst/>
                <a:latin typeface="-apple-system"/>
              </a:rPr>
              <a:t>：在</a:t>
            </a:r>
            <a:r>
              <a:rPr lang="en-US" altLang="zh-CN" b="0" i="0" dirty="0">
                <a:solidFill>
                  <a:srgbClr val="060607"/>
                </a:solidFill>
                <a:effectLst/>
                <a:latin typeface="-apple-system"/>
              </a:rPr>
              <a:t>BK</a:t>
            </a:r>
            <a:r>
              <a:rPr lang="zh-CN" altLang="en-US" b="0" i="0" dirty="0">
                <a:solidFill>
                  <a:srgbClr val="060607"/>
                </a:solidFill>
                <a:effectLst/>
                <a:latin typeface="-apple-system"/>
              </a:rPr>
              <a:t>通道缺失的情况下，细胞可能通过其他离子通道或信号通路的代偿性变化来维持一定的生理功能。</a:t>
            </a:r>
          </a:p>
          <a:p>
            <a:pPr algn="l">
              <a:buFont typeface="+mj-lt"/>
              <a:buAutoNum type="arabicPeriod"/>
            </a:pPr>
            <a:r>
              <a:rPr lang="zh-CN" altLang="en-US" b="1" i="0" dirty="0">
                <a:solidFill>
                  <a:srgbClr val="060607"/>
                </a:solidFill>
                <a:effectLst/>
                <a:latin typeface="-apple-system"/>
              </a:rPr>
              <a:t>实验条件和模型的局限性</a:t>
            </a:r>
            <a:r>
              <a:rPr lang="zh-CN" altLang="en-US" b="0" i="0" dirty="0">
                <a:solidFill>
                  <a:srgbClr val="060607"/>
                </a:solidFill>
                <a:effectLst/>
                <a:latin typeface="-apple-system"/>
              </a:rPr>
              <a:t>：使用的实验模型和条件可能无法完全模拟所有生理状态下的</a:t>
            </a:r>
            <a:r>
              <a:rPr lang="en-US" altLang="zh-CN" b="0" i="0" dirty="0">
                <a:solidFill>
                  <a:srgbClr val="060607"/>
                </a:solidFill>
                <a:effectLst/>
                <a:latin typeface="-apple-system"/>
              </a:rPr>
              <a:t>BK</a:t>
            </a:r>
            <a:r>
              <a:rPr lang="zh-CN" altLang="en-US" b="0" i="0" dirty="0">
                <a:solidFill>
                  <a:srgbClr val="060607"/>
                </a:solidFill>
                <a:effectLst/>
                <a:latin typeface="-apple-system"/>
              </a:rPr>
              <a:t>通道功能，因此实验结果可能受到特定条件的限制。</a:t>
            </a:r>
          </a:p>
          <a:p>
            <a:endParaRPr lang="zh-CN" altLang="en-US" dirty="0"/>
          </a:p>
        </p:txBody>
      </p:sp>
      <p:sp>
        <p:nvSpPr>
          <p:cNvPr id="4" name="灯片编号占位符 3"/>
          <p:cNvSpPr>
            <a:spLocks noGrp="1"/>
          </p:cNvSpPr>
          <p:nvPr>
            <p:ph type="sldNum" sz="quarter" idx="5"/>
          </p:nvPr>
        </p:nvSpPr>
        <p:spPr/>
        <p:txBody>
          <a:bodyPr/>
          <a:lstStyle/>
          <a:p>
            <a:fld id="{5D641B23-18CA-47A5-8AFF-C57737A0B3D5}" type="slidenum">
              <a:rPr lang="zh-CN" altLang="en-US" smtClean="0"/>
              <a:t>27</a:t>
            </a:fld>
            <a:endParaRPr lang="zh-CN" altLang="en-US"/>
          </a:p>
        </p:txBody>
      </p:sp>
    </p:spTree>
    <p:extLst>
      <p:ext uri="{BB962C8B-B14F-4D97-AF65-F5344CB8AC3E}">
        <p14:creationId xmlns:p14="http://schemas.microsoft.com/office/powerpoint/2010/main" val="311390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Ion channels are transmembrane proteins that allow the passive flow of ions, both in and out of cells or cellular organelles, following their electrochemical gradients. Because the flux of ions across a membrane results in electrical currents, ion channels play a key role in generating membrane potential and function in diverse cellular activities, such as signal transduction, neurotransmitter release, muscle contraction, hormone secretion, volume regulation, growth, motility, and apoptosis. Ion channels can be classified according to the types of ions passing through them, the factors of their gating, their tissue expression patterns, and their structural characteristics. Ion channels typically exist in one of the three states: open, inactivated closed (refractory period), and resting closed (Fig. 2). The gating (opening and closing) of ion channels is controlled by diverse factors, such as membrane potential (voltage), ligands (e.g., hormones and neurotransmitters), second messengers (e.g., calcium and cyclic nucleotides), light, temperature, and mechanical changes. Ion channels are formed from either a single protein (e.g., cystic fibrosis transmembrane conductance regulator, a chloride channel) or, more commonly, from an assembly of several subunits, each a protein encoded by a different gene. More than 400 ion channel genes have been identified4). Further diversity comes from a number of mechanisms, which include the use of multiple promoters, alternative splicing, posttranslational modifications, heteromeric assembly of different principal subunits, and interaction with accessory proteins5).</a:t>
            </a:r>
          </a:p>
          <a:p>
            <a:endParaRPr lang="en-US" altLang="zh-CN" dirty="0"/>
          </a:p>
          <a:p>
            <a:r>
              <a:rPr lang="zh-CN" altLang="en-US" dirty="0"/>
              <a:t>离子通道是跨膜蛋白，允许离子按照其电化学梯度被动流入和流出细胞或细胞器。由于离子穿过膜的通量会产生电流，因此离子通道在各种细胞活动中产生膜电位和功能方面起着关键作用，例如信号转导、神经递质释放、肌肉收缩、激素分泌、容量调节、生长、运动和细胞凋亡。离子通道可以根据通过它们的离子类型、门控因素、组织表达模式和结构特征进行分类。离子通道通常以三种状态之一存在：开放、失活关闭（不应期）和静止关闭（图 </a:t>
            </a:r>
            <a:r>
              <a:rPr lang="en-US" altLang="zh-CN" dirty="0"/>
              <a:t>2</a:t>
            </a:r>
            <a:r>
              <a:rPr lang="zh-CN" altLang="en-US" dirty="0"/>
              <a:t>）。离子通道的门控（打开和关闭）受多种因素控制，例如膜电位（电压）、配体（例如激素和神经递质）、第二信使（例如钙和环核苷酸）、光、温度和机械变化。离子通道由单个蛋白质（例如，囊性纤维化跨膜电导调节因子、氯离子通道）形成，或者更常见的是由多个亚基组装而成，每个亚基是由不同基因编码的蛋白质。已鉴定出 </a:t>
            </a:r>
            <a:r>
              <a:rPr lang="en-US" altLang="zh-CN" dirty="0"/>
              <a:t>400 </a:t>
            </a:r>
            <a:r>
              <a:rPr lang="zh-CN" altLang="en-US" dirty="0"/>
              <a:t>多个离子通道基因</a:t>
            </a:r>
            <a:r>
              <a:rPr lang="en-US" altLang="zh-CN" dirty="0"/>
              <a:t>4</a:t>
            </a:r>
            <a:r>
              <a:rPr lang="zh-CN" altLang="en-US" dirty="0"/>
              <a:t>）。进一步的多样性来自多种机制，包括使用多个启动子、选择性剪接、翻译后修饰、不同主亚基的异聚组装以及与辅助蛋白的相互作用</a:t>
            </a:r>
            <a:r>
              <a:rPr lang="en-US" altLang="zh-CN" dirty="0"/>
              <a:t>5</a:t>
            </a:r>
            <a:r>
              <a:rPr lang="zh-CN" altLang="en-US" dirty="0"/>
              <a:t>）。</a:t>
            </a:r>
          </a:p>
        </p:txBody>
      </p:sp>
      <p:sp>
        <p:nvSpPr>
          <p:cNvPr id="4" name="灯片编号占位符 3"/>
          <p:cNvSpPr>
            <a:spLocks noGrp="1"/>
          </p:cNvSpPr>
          <p:nvPr>
            <p:ph type="sldNum" sz="quarter" idx="5"/>
          </p:nvPr>
        </p:nvSpPr>
        <p:spPr/>
        <p:txBody>
          <a:bodyPr/>
          <a:lstStyle/>
          <a:p>
            <a:fld id="{5D641B23-18CA-47A5-8AFF-C57737A0B3D5}" type="slidenum">
              <a:rPr lang="zh-CN" altLang="en-US" smtClean="0"/>
              <a:t>4</a:t>
            </a:fld>
            <a:endParaRPr lang="zh-CN" altLang="en-US"/>
          </a:p>
        </p:txBody>
      </p:sp>
    </p:spTree>
    <p:extLst>
      <p:ext uri="{BB962C8B-B14F-4D97-AF65-F5344CB8AC3E}">
        <p14:creationId xmlns:p14="http://schemas.microsoft.com/office/powerpoint/2010/main" val="30229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Cerebellar ataxias are a large, heterogeneous group of movement disorders affecting neurons in the cerebellum and its associated pathways. Clinically, cerebellar dysfunction manifests as unsteady gait, abnormal eye movements, uncoordinated limb movements, and difficulties in speech. Although many cerebellar ataxias share clinical features, genetic causes are diverse and highlight the potential difficulty to diagnose and appropriately treat these disorders. For instance, there are over 30 known genetic mutations associated with autosomal-dominant spinocerebellar ataxia (SCA) that affect a wide variety of molecular pathways [27]. The recent discovery of several new disease-causing SCA mutations suggests that many undiscovered disease genes still remain [19,32,72,95,96].</a:t>
            </a:r>
          </a:p>
          <a:p>
            <a:endParaRPr lang="en-US" altLang="zh-CN" dirty="0"/>
          </a:p>
          <a:p>
            <a:r>
              <a:rPr lang="en-US" altLang="zh-CN" dirty="0"/>
              <a:t>Although disease-causing mutations in cerebellar ataxia are diverse, and expression of disease proteins are often widespread or ubiquitous throughout the central nervous system, cerebellar involvement is prominent. A subset of SCAs result from glutamine-encoding CAG repeats (the so-called polyglutamine SCAs: SCA1, 2, 3, 6, 7, 17). Although polyglutamine-expanded protein expression is widespread, and not necessarily restricted to just the nervous system, degeneration is restricted to specific neurons in the cerebellum and its associated pathways [87]. Purkinje neurons, brainstem neurons, and neurons of the cerebellar nuclei are particularly vulnerable to degeneration. Among these, Purkinje neurons are most prominently involved in SCAs [27]. The increased susceptibility of Purkinje neurons to degeneration in SCA suggests that these neurons may possess unique metabolic or  physiologic properties that make them more vulnerable to a variety of insults. A unique feature of Purkinje neurons that may enhance their vulnerability is that they are autonomous pacemaker neurons which sustain firing 40 Hz even in the absence of synaptic input [36,81]. Perturbations in ion-channel expression and function have the potential to greatly impact Purkinje neuron firing and drive motor impairment</a:t>
            </a:r>
            <a:endParaRPr lang="zh-CN" altLang="en-US" dirty="0"/>
          </a:p>
        </p:txBody>
      </p:sp>
      <p:sp>
        <p:nvSpPr>
          <p:cNvPr id="4" name="灯片编号占位符 3"/>
          <p:cNvSpPr>
            <a:spLocks noGrp="1"/>
          </p:cNvSpPr>
          <p:nvPr>
            <p:ph type="sldNum" sz="quarter" idx="5"/>
          </p:nvPr>
        </p:nvSpPr>
        <p:spPr/>
        <p:txBody>
          <a:bodyPr/>
          <a:lstStyle/>
          <a:p>
            <a:fld id="{5D641B23-18CA-47A5-8AFF-C57737A0B3D5}" type="slidenum">
              <a:rPr lang="zh-CN" altLang="en-US" smtClean="0"/>
              <a:t>5</a:t>
            </a:fld>
            <a:endParaRPr lang="zh-CN" altLang="en-US"/>
          </a:p>
        </p:txBody>
      </p:sp>
    </p:spTree>
    <p:extLst>
      <p:ext uri="{BB962C8B-B14F-4D97-AF65-F5344CB8AC3E}">
        <p14:creationId xmlns:p14="http://schemas.microsoft.com/office/powerpoint/2010/main" val="3089829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unique feature of Purkinje neurons that may enhance their vulnerability is that they are autonomous pacemaker neurons which sustain firing 40 Hz even in the absence of synaptic input [36,81]. Perturbations in ion-channel expression and function have the potential to greatly impact Purkinje neuron firing and drive motor impairment.</a:t>
            </a:r>
          </a:p>
          <a:p>
            <a:endParaRPr lang="en-US" altLang="zh-CN" dirty="0"/>
          </a:p>
          <a:p>
            <a:r>
              <a:rPr lang="en-US" altLang="zh-CN" dirty="0"/>
              <a:t>Purkinje neurons receive and integrate signals from several distinct neuronal pathways. Purkinje neuron intrinsic firing is modulated by synaptic activity to modify activity of downstream motor pathways. Under normal conditions, Purkinje neurons can sustain firing at a large dynamic range, up to several hundred spikes per second in vivo [100]. In order to properly transmit motor information, Purkinje neurons must be capable of fast modulation of this firing in order to encode information. There is debate as to whether Purkinje neurons use firing</a:t>
            </a:r>
          </a:p>
          <a:p>
            <a:endParaRPr lang="en-US" altLang="zh-CN" dirty="0"/>
          </a:p>
          <a:p>
            <a:r>
              <a:rPr lang="en-US" altLang="zh-CN" b="0" i="0" dirty="0">
                <a:solidFill>
                  <a:srgbClr val="000000"/>
                </a:solidFill>
                <a:effectLst/>
                <a:latin typeface="Times New Roman" panose="02020603050405020304" pitchFamily="18" charset="0"/>
              </a:rPr>
              <a:t>Microscopically, Purkinje cells have a large, flat, highly branched dendritic tree and a single long axon that forms an inhibitory projection to the cerebellar nuclei. The plane of the dendritic tree is perpendicular to the folds in the cerebellar cortex, with parallel fibers passing through the distal dendritic trees of a large number of Purkinje cells forming weak synapses. A single climbing fiber, as noted above, makes a few hundred synapses to the soma and proximal dendrites. Any given climbing fiber is one of about ten axons from an inferior olivary cell, so the same input is distributed among multiple Purkinje cells.</a:t>
            </a:r>
            <a:r>
              <a:rPr lang="en-US" altLang="zh-CN" b="0" i="0" dirty="0">
                <a:solidFill>
                  <a:srgbClr val="2F4A8B"/>
                </a:solidFill>
                <a:effectLst/>
                <a:latin typeface="Times New Roman" panose="02020603050405020304" pitchFamily="18" charset="0"/>
                <a:hlinkClick r:id="rId3"/>
              </a:rPr>
              <a:t>[6]</a:t>
            </a:r>
            <a:r>
              <a:rPr lang="en-US" altLang="zh-CN" b="0" i="0" dirty="0">
                <a:solidFill>
                  <a:srgbClr val="000000"/>
                </a:solidFill>
                <a:effectLst/>
                <a:latin typeface="Times New Roman" panose="02020603050405020304" pitchFamily="18" charset="0"/>
              </a:rPr>
              <a:t> In the 3-layered cerebellar cortex, the Purkinje cells’ bodies make up the middle Purkinje cell layer, while their dendritic trees with the parallel fibers and some of the inhibitory cells, such as basket cells, make up the outer molecular layer.</a:t>
            </a:r>
            <a:endParaRPr lang="zh-CN" altLang="en-US" dirty="0"/>
          </a:p>
        </p:txBody>
      </p:sp>
      <p:sp>
        <p:nvSpPr>
          <p:cNvPr id="4" name="灯片编号占位符 3"/>
          <p:cNvSpPr>
            <a:spLocks noGrp="1"/>
          </p:cNvSpPr>
          <p:nvPr>
            <p:ph type="sldNum" sz="quarter" idx="5"/>
          </p:nvPr>
        </p:nvSpPr>
        <p:spPr/>
        <p:txBody>
          <a:bodyPr/>
          <a:lstStyle/>
          <a:p>
            <a:fld id="{5D641B23-18CA-47A5-8AFF-C57737A0B3D5}" type="slidenum">
              <a:rPr lang="zh-CN" altLang="en-US" smtClean="0"/>
              <a:t>6</a:t>
            </a:fld>
            <a:endParaRPr lang="zh-CN" altLang="en-US"/>
          </a:p>
        </p:txBody>
      </p:sp>
    </p:spTree>
    <p:extLst>
      <p:ext uri="{BB962C8B-B14F-4D97-AF65-F5344CB8AC3E}">
        <p14:creationId xmlns:p14="http://schemas.microsoft.com/office/powerpoint/2010/main" val="317572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Bistability</a:t>
            </a:r>
            <a:r>
              <a:rPr lang="en-US" altLang="zh-CN" dirty="0"/>
              <a:t> (</a:t>
            </a:r>
            <a:r>
              <a:rPr lang="en-US" altLang="zh-CN" i="1" dirty="0"/>
              <a:t>up </a:t>
            </a:r>
            <a:r>
              <a:rPr lang="en-US" altLang="zh-CN" dirty="0"/>
              <a:t>states and </a:t>
            </a:r>
            <a:r>
              <a:rPr lang="en-US" altLang="zh-CN" i="1" dirty="0"/>
              <a:t>down </a:t>
            </a:r>
            <a:r>
              <a:rPr lang="en-US" altLang="zh-CN" dirty="0"/>
              <a:t>states)</a:t>
            </a:r>
          </a:p>
          <a:p>
            <a:r>
              <a:rPr lang="en-US" altLang="zh-CN" dirty="0"/>
              <a:t>Almost </a:t>
            </a:r>
            <a:r>
              <a:rPr lang="en-US" altLang="zh-CN" dirty="0">
                <a:solidFill>
                  <a:schemeClr val="accent2">
                    <a:lumMod val="50000"/>
                  </a:schemeClr>
                </a:solidFill>
              </a:rPr>
              <a:t>linear input-output relationship </a:t>
            </a:r>
            <a:r>
              <a:rPr lang="en-US" altLang="zh-CN" dirty="0"/>
              <a:t>with current injection until they generate </a:t>
            </a:r>
            <a:r>
              <a:rPr lang="en-US" altLang="zh-CN" dirty="0">
                <a:solidFill>
                  <a:schemeClr val="accent2">
                    <a:lumMod val="50000"/>
                  </a:schemeClr>
                </a:solidFill>
              </a:rPr>
              <a:t>complex-bursting </a:t>
            </a:r>
          </a:p>
          <a:p>
            <a:r>
              <a:rPr lang="en-US" altLang="zh-CN" dirty="0"/>
              <a:t>Can move between up and down states in certain functional conditions </a:t>
            </a:r>
          </a:p>
          <a:p>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r>
              <a:rPr lang="en-US" altLang="zh-CN" dirty="0"/>
              <a:t>A unique feature of Purkinje neurons that may enhance their vulnerability is that they are autonomous pacemaker neurons which sustain firing 40 Hz even in the absence of synaptic input [36,81]. Perturbations in ion-channel expression and function have the potential to greatly impact Purkinje neuron firing and drive motor impairment.</a:t>
            </a:r>
          </a:p>
          <a:p>
            <a:endParaRPr lang="en-US" altLang="zh-CN" dirty="0"/>
          </a:p>
          <a:p>
            <a:r>
              <a:rPr lang="en-US" altLang="zh-CN" dirty="0"/>
              <a:t>Purkinje neurons receive and integrate signals from several distinct neuronal pathways. Purkinje neuron intrinsic firing is modulated by synaptic activity to modify activity of downstream motor pathways. Under normal conditions, Purkinje neurons can sustain firing at a large dynamic range, up to several hundred spikes per second in vivo [100]. In order to properly transmit motor information, Purkinje neurons must be capable of fast modulation of this firing in order to encode information. There is debate as to whether Purkinje neurons use firing</a:t>
            </a:r>
          </a:p>
          <a:p>
            <a:endParaRPr lang="en-US" altLang="zh-CN" dirty="0"/>
          </a:p>
          <a:p>
            <a:r>
              <a:rPr lang="en-US" altLang="zh-CN" b="0" i="0" dirty="0">
                <a:solidFill>
                  <a:srgbClr val="000000"/>
                </a:solidFill>
                <a:effectLst/>
                <a:latin typeface="Times New Roman" panose="02020603050405020304" pitchFamily="18" charset="0"/>
              </a:rPr>
              <a:t>Microscopically, Purkinje cells have a large, flat, highly branched dendritic tree and a single long axon that forms an inhibitory projection to the cerebellar nuclei. The plane of the dendritic tree is perpendicular to the folds in the cerebellar cortex, with parallel fibers passing through the distal dendritic trees of a large number of Purkinje cells forming weak synapses. A single climbing fiber, as noted above, makes a few hundred synapses to the soma and proximal dendrites. Any given climbing fiber is one of about ten axons from an inferior olivary cell, so the same input is distributed among multiple Purkinje cells.</a:t>
            </a:r>
            <a:r>
              <a:rPr lang="en-US" altLang="zh-CN" b="0" i="0" dirty="0">
                <a:solidFill>
                  <a:srgbClr val="2F4A8B"/>
                </a:solidFill>
                <a:effectLst/>
                <a:latin typeface="Times New Roman" panose="02020603050405020304" pitchFamily="18" charset="0"/>
                <a:hlinkClick r:id="rId3"/>
              </a:rPr>
              <a:t>[6]</a:t>
            </a:r>
            <a:r>
              <a:rPr lang="en-US" altLang="zh-CN" b="0" i="0" dirty="0">
                <a:solidFill>
                  <a:srgbClr val="000000"/>
                </a:solidFill>
                <a:effectLst/>
                <a:latin typeface="Times New Roman" panose="02020603050405020304" pitchFamily="18" charset="0"/>
              </a:rPr>
              <a:t> In the 3-layered cerebellar cortex, the Purkinje cells’ bodies make up the middle Purkinje cell layer, while their dendritic trees with the parallel fibers and some of the inhibitory cells, such as basket cells, make up the outer molecular layer.</a:t>
            </a:r>
            <a:endParaRPr lang="zh-CN" altLang="en-US" dirty="0"/>
          </a:p>
        </p:txBody>
      </p:sp>
      <p:sp>
        <p:nvSpPr>
          <p:cNvPr id="4" name="灯片编号占位符 3"/>
          <p:cNvSpPr>
            <a:spLocks noGrp="1"/>
          </p:cNvSpPr>
          <p:nvPr>
            <p:ph type="sldNum" sz="quarter" idx="5"/>
          </p:nvPr>
        </p:nvSpPr>
        <p:spPr/>
        <p:txBody>
          <a:bodyPr/>
          <a:lstStyle/>
          <a:p>
            <a:fld id="{5D641B23-18CA-47A5-8AFF-C57737A0B3D5}" type="slidenum">
              <a:rPr lang="zh-CN" altLang="en-US" smtClean="0"/>
              <a:t>7</a:t>
            </a:fld>
            <a:endParaRPr lang="zh-CN" altLang="en-US"/>
          </a:p>
        </p:txBody>
      </p:sp>
    </p:spTree>
    <p:extLst>
      <p:ext uri="{BB962C8B-B14F-4D97-AF65-F5344CB8AC3E}">
        <p14:creationId xmlns:p14="http://schemas.microsoft.com/office/powerpoint/2010/main" val="1595773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Purkinje neuron action potentials are dependent on precise, coordinated activity of a large complement of ion-channels in order to maintain autonomous repetitive spiking. Spontaneous action potentials are driven by resurgent sodium current carried by the voltage-gated sodium channel Nav1.6 [81]. Upon reaching threshold, Nav1.6 and Nav1.1 channels become maximally activated, generating the upstroke of the action potential. The falling phase of the action potential is driven by voltage-gated potassium channels, mostly Kv3 family members [67]. Upon membrane depolarization, voltage-gated calcium channels (mainly Cav2.1 and Cav3 family members) also become activated, allowing external calcium entry into Purkinje neurons [80,97]. These voltage-gated calcium channels are tightly coupled to </a:t>
            </a:r>
            <a:r>
              <a:rPr lang="en-US" altLang="zh-CN" dirty="0" err="1"/>
              <a:t>calciumactivated</a:t>
            </a:r>
            <a:r>
              <a:rPr lang="en-US" altLang="zh-CN" dirty="0"/>
              <a:t> potassium channels (</a:t>
            </a:r>
            <a:r>
              <a:rPr lang="en-US" altLang="zh-CN" dirty="0" err="1"/>
              <a:t>KCa</a:t>
            </a:r>
            <a:r>
              <a:rPr lang="en-US" altLang="zh-CN" dirty="0"/>
              <a:t> channels), so that the net effect of calcium entry is an outward potassium current which hyperpolarizes the membrane potential [107]. The major </a:t>
            </a:r>
            <a:r>
              <a:rPr lang="en-US" altLang="zh-CN" dirty="0" err="1"/>
              <a:t>KCa</a:t>
            </a:r>
            <a:r>
              <a:rPr lang="en-US" altLang="zh-CN" dirty="0"/>
              <a:t> channels in Purkinje neurons are large-conductance calcium-activated potassium (BK, KCa1.1) channel and the small-conductance calcium-activated potassium (SK) channel (SK2, KCa2.2), which generate the after-hyperpolarization (AHP) [16,28,84]. The AHP is essential for de-activation of voltage-gated sodium and potassium channels, which allows for their activation during the subsequent action potential. The depolarization of the membrane potential during the </a:t>
            </a:r>
            <a:r>
              <a:rPr lang="en-US" altLang="zh-CN" dirty="0" err="1"/>
              <a:t>interspike</a:t>
            </a:r>
            <a:r>
              <a:rPr lang="en-US" altLang="zh-CN" dirty="0"/>
              <a:t> interval, which is necessary for autonomous spiking, is mediated by unique resurgent kinetics of voltage-gated sodium channels [81]. Finally, an assortment of subthreshold-activated potassium channels are active during the </a:t>
            </a:r>
            <a:r>
              <a:rPr lang="en-US" altLang="zh-CN" dirty="0" err="1"/>
              <a:t>interspike</a:t>
            </a:r>
            <a:r>
              <a:rPr lang="en-US" altLang="zh-CN" dirty="0"/>
              <a:t> interval [1,10,30,53,56,79], while other channels such as TRPC3 and the inositol 1,4,5-trisphosphate receptor play important roles mediating calcium homeostasis and the modulation of cerebellar learning [8,35,55,98]. Purkinje neurons spiking is therefore sensitive to perturbations in ion-channels, and mutations in any of these channels can cause motor dysfunction as outlined below</a:t>
            </a:r>
          </a:p>
          <a:p>
            <a:endParaRPr lang="en-US" altLang="zh-CN" dirty="0"/>
          </a:p>
          <a:p>
            <a:r>
              <a:rPr lang="zh-CN" altLang="en-US" dirty="0"/>
              <a:t>浦肯野神经元动作电位依赖于大量离子通道的精确、协调活动，以维持自主的重复尖峰。自发动作电位由电压门控钠通道 </a:t>
            </a:r>
            <a:r>
              <a:rPr lang="en-US" altLang="zh-CN" dirty="0"/>
              <a:t>Nav1.6 </a:t>
            </a:r>
            <a:r>
              <a:rPr lang="zh-CN" altLang="en-US" dirty="0"/>
              <a:t>携带的复苏钠电流驱动 </a:t>
            </a:r>
            <a:r>
              <a:rPr lang="en-US" altLang="zh-CN" dirty="0"/>
              <a:t>[81]</a:t>
            </a:r>
            <a:r>
              <a:rPr lang="zh-CN" altLang="en-US" dirty="0"/>
              <a:t>。达到阈值时，</a:t>
            </a:r>
            <a:r>
              <a:rPr lang="en-US" altLang="zh-CN" dirty="0"/>
              <a:t>Nav1.6 </a:t>
            </a:r>
            <a:r>
              <a:rPr lang="zh-CN" altLang="en-US" dirty="0"/>
              <a:t>和 </a:t>
            </a:r>
            <a:r>
              <a:rPr lang="en-US" altLang="zh-CN" dirty="0"/>
              <a:t>Nav1.1 </a:t>
            </a:r>
            <a:r>
              <a:rPr lang="zh-CN" altLang="en-US" dirty="0"/>
              <a:t>通道被最大限度地激活，产生动作电位的上行冲程。动作电位的下降阶段由电压门控钾通道驱动，主要是 </a:t>
            </a:r>
            <a:r>
              <a:rPr lang="en-US" altLang="zh-CN" dirty="0"/>
              <a:t>Kv3 </a:t>
            </a:r>
            <a:r>
              <a:rPr lang="zh-CN" altLang="en-US" dirty="0"/>
              <a:t>家族成员 </a:t>
            </a:r>
            <a:r>
              <a:rPr lang="en-US" altLang="zh-CN" dirty="0"/>
              <a:t>[67]</a:t>
            </a:r>
            <a:r>
              <a:rPr lang="zh-CN" altLang="en-US" dirty="0"/>
              <a:t>。膜去极化后，电压门控钙通道（主要是 </a:t>
            </a:r>
            <a:r>
              <a:rPr lang="en-US" altLang="zh-CN" dirty="0"/>
              <a:t>Cav2.1 </a:t>
            </a:r>
            <a:r>
              <a:rPr lang="zh-CN" altLang="en-US" dirty="0"/>
              <a:t>和 </a:t>
            </a:r>
            <a:r>
              <a:rPr lang="en-US" altLang="zh-CN" dirty="0"/>
              <a:t>Cav3 </a:t>
            </a:r>
            <a:r>
              <a:rPr lang="zh-CN" altLang="en-US" dirty="0"/>
              <a:t>家族成员）也被激活，允许外部钙进入浦肯野神经元 </a:t>
            </a:r>
            <a:r>
              <a:rPr lang="en-US" altLang="zh-CN" dirty="0"/>
              <a:t>[80,97]</a:t>
            </a:r>
            <a:r>
              <a:rPr lang="zh-CN" altLang="en-US" dirty="0"/>
              <a:t>。这些电压门控钙通道与钙激活钾通道（</a:t>
            </a:r>
            <a:r>
              <a:rPr lang="en-US" altLang="zh-CN" dirty="0" err="1"/>
              <a:t>KCa</a:t>
            </a:r>
            <a:r>
              <a:rPr lang="zh-CN" altLang="en-US" dirty="0"/>
              <a:t>通道）紧密耦合，因此钙进入的净效应是钾电流向外，使膜电位超极化</a:t>
            </a:r>
            <a:r>
              <a:rPr lang="en-US" altLang="zh-CN" dirty="0"/>
              <a:t>[107]</a:t>
            </a:r>
            <a:r>
              <a:rPr lang="zh-CN" altLang="en-US" dirty="0"/>
              <a:t>。浦肯野神经元中的主要</a:t>
            </a:r>
            <a:r>
              <a:rPr lang="en-US" altLang="zh-CN" dirty="0" err="1"/>
              <a:t>KCa</a:t>
            </a:r>
            <a:r>
              <a:rPr lang="zh-CN" altLang="en-US" dirty="0"/>
              <a:t>通道是大电导钙激活钾（</a:t>
            </a:r>
            <a:r>
              <a:rPr lang="en-US" altLang="zh-CN" dirty="0"/>
              <a:t>BK</a:t>
            </a:r>
            <a:r>
              <a:rPr lang="zh-CN" altLang="en-US" dirty="0"/>
              <a:t>，</a:t>
            </a:r>
            <a:r>
              <a:rPr lang="en-US" altLang="zh-CN" dirty="0"/>
              <a:t>KCa1.1</a:t>
            </a:r>
            <a:r>
              <a:rPr lang="zh-CN" altLang="en-US" dirty="0"/>
              <a:t>）通道和小电导钙激活钾（</a:t>
            </a:r>
            <a:r>
              <a:rPr lang="en-US" altLang="zh-CN" dirty="0"/>
              <a:t>SK</a:t>
            </a:r>
            <a:r>
              <a:rPr lang="zh-CN" altLang="en-US" dirty="0"/>
              <a:t>）通道（</a:t>
            </a:r>
            <a:r>
              <a:rPr lang="en-US" altLang="zh-CN" dirty="0"/>
              <a:t>SK2</a:t>
            </a:r>
            <a:r>
              <a:rPr lang="zh-CN" altLang="en-US" dirty="0"/>
              <a:t>，</a:t>
            </a:r>
            <a:r>
              <a:rPr lang="en-US" altLang="zh-CN" dirty="0"/>
              <a:t>KCa2.2</a:t>
            </a:r>
            <a:r>
              <a:rPr lang="zh-CN" altLang="en-US" dirty="0"/>
              <a:t>），它们产生后超极化（</a:t>
            </a:r>
            <a:r>
              <a:rPr lang="en-US" altLang="zh-CN" dirty="0"/>
              <a:t>AHP</a:t>
            </a:r>
            <a:r>
              <a:rPr lang="zh-CN" altLang="en-US" dirty="0"/>
              <a:t>）</a:t>
            </a:r>
            <a:r>
              <a:rPr lang="en-US" altLang="zh-CN" dirty="0"/>
              <a:t>[16,28,84]</a:t>
            </a:r>
            <a:r>
              <a:rPr lang="zh-CN" altLang="en-US" dirty="0"/>
              <a:t>。</a:t>
            </a:r>
            <a:r>
              <a:rPr lang="en-US" altLang="zh-CN" dirty="0"/>
              <a:t>AHP </a:t>
            </a:r>
            <a:r>
              <a:rPr lang="zh-CN" altLang="en-US" dirty="0"/>
              <a:t>对于电压门控钠和钾通道的失活至关重要，这允许它们在随后的动作电位期间被激活。在间尖峰间隔期间，膜电位的去极化是自主尖峰所必需的，由电压门控钠通道独特的复苏动力学介导</a:t>
            </a:r>
            <a:r>
              <a:rPr lang="en-US" altLang="zh-CN" dirty="0"/>
              <a:t>[81]</a:t>
            </a:r>
            <a:r>
              <a:rPr lang="zh-CN" altLang="en-US" dirty="0"/>
              <a:t>。最后，在间刺间期期间，各种亚阈值激活的钾通道处于活动状态</a:t>
            </a:r>
            <a:r>
              <a:rPr lang="en-US" altLang="zh-CN" dirty="0"/>
              <a:t>[1,10,30,53,56,79]</a:t>
            </a:r>
            <a:r>
              <a:rPr lang="zh-CN" altLang="en-US" dirty="0"/>
              <a:t>，而其他通道如</a:t>
            </a:r>
            <a:r>
              <a:rPr lang="en-US" altLang="zh-CN" dirty="0"/>
              <a:t>TRPC3</a:t>
            </a:r>
            <a:r>
              <a:rPr lang="zh-CN" altLang="en-US" dirty="0"/>
              <a:t>和肌醇</a:t>
            </a:r>
            <a:r>
              <a:rPr lang="en-US" altLang="zh-CN" dirty="0"/>
              <a:t>1,4,5-</a:t>
            </a:r>
            <a:r>
              <a:rPr lang="zh-CN" altLang="en-US" dirty="0"/>
              <a:t>三磷酸受体在介导钙稳态和小脑学习调节方面发挥重要作用</a:t>
            </a:r>
            <a:r>
              <a:rPr lang="en-US" altLang="zh-CN" dirty="0"/>
              <a:t>[8,35,55,98]</a:t>
            </a:r>
            <a:r>
              <a:rPr lang="zh-CN" altLang="en-US" dirty="0"/>
              <a:t>。因此，浦肯野神经元的尖峰对离子通道中的扰动很敏感，这些通道中的任何一个突变都可能导致运动功能障碍</a:t>
            </a:r>
            <a:endParaRPr lang="en-US" altLang="zh-CN" dirty="0"/>
          </a:p>
          <a:p>
            <a:endParaRPr lang="en-US" altLang="zh-CN" dirty="0"/>
          </a:p>
          <a:p>
            <a:r>
              <a:rPr lang="en-US" altLang="zh-CN" dirty="0"/>
              <a:t>[9]. Indeed, conventional ion-channel mutations are known to result in ataxia (Table 1). In general, these channelopathies tend to present as pure cerebellar ataxia as compared to more diverse symptoms in the polyglutamine SCAs [27]. Mouse models have provided valuable insight to the functional implications of disrupted ion-channel function in many of these ataxia-causing channelopathies. These models clearly demonstrate that electrophysiologic dysfunction contribute to motor impairment in ataxia. In SCA13, point </a:t>
            </a:r>
            <a:r>
              <a:rPr lang="en-US" altLang="zh-CN" dirty="0" err="1"/>
              <a:t>mutati</a:t>
            </a:r>
            <a:endParaRPr lang="zh-CN" altLang="en-US" dirty="0"/>
          </a:p>
        </p:txBody>
      </p:sp>
      <p:sp>
        <p:nvSpPr>
          <p:cNvPr id="4" name="灯片编号占位符 3"/>
          <p:cNvSpPr>
            <a:spLocks noGrp="1"/>
          </p:cNvSpPr>
          <p:nvPr>
            <p:ph type="sldNum" sz="quarter" idx="5"/>
          </p:nvPr>
        </p:nvSpPr>
        <p:spPr/>
        <p:txBody>
          <a:bodyPr/>
          <a:lstStyle/>
          <a:p>
            <a:fld id="{5D641B23-18CA-47A5-8AFF-C57737A0B3D5}" type="slidenum">
              <a:rPr lang="zh-CN" altLang="en-US" smtClean="0"/>
              <a:t>8</a:t>
            </a:fld>
            <a:endParaRPr lang="zh-CN" altLang="en-US"/>
          </a:p>
        </p:txBody>
      </p:sp>
    </p:spTree>
    <p:extLst>
      <p:ext uri="{BB962C8B-B14F-4D97-AF65-F5344CB8AC3E}">
        <p14:creationId xmlns:p14="http://schemas.microsoft.com/office/powerpoint/2010/main" val="2700197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a:t>
            </a:r>
            <a:r>
              <a:rPr lang="en-US" altLang="zh-CN" dirty="0"/>
              <a:t>《Ion channel dysfunction in cerebellar ataxia》</a:t>
            </a:r>
            <a:r>
              <a:rPr lang="zh-CN" altLang="en-US" dirty="0"/>
              <a:t>讨论了影响浦肯野细胞并导致小脑性共济失调的各种离子通道突变和功能障碍。以下是文章中提到的离子通道功能障碍及其对浦肯野细胞的影响：</a:t>
            </a:r>
            <a:r>
              <a:rPr lang="en-US" altLang="zh-CN" dirty="0"/>
              <a:t>1. **Cav2.1</a:t>
            </a:r>
            <a:r>
              <a:rPr lang="zh-CN" altLang="en-US" dirty="0"/>
              <a:t>（</a:t>
            </a:r>
            <a:r>
              <a:rPr lang="en-US" altLang="zh-CN" dirty="0"/>
              <a:t>P/Q</a:t>
            </a:r>
            <a:r>
              <a:rPr lang="zh-CN" altLang="en-US" dirty="0"/>
              <a:t>型钙通道）**：</a:t>
            </a:r>
            <a:r>
              <a:rPr lang="en-US" altLang="zh-CN" dirty="0"/>
              <a:t>CACNA1A</a:t>
            </a:r>
            <a:r>
              <a:rPr lang="zh-CN" altLang="en-US" dirty="0"/>
              <a:t>基因突变会导致</a:t>
            </a:r>
            <a:r>
              <a:rPr lang="en-US" altLang="zh-CN" dirty="0"/>
              <a:t>SCA6</a:t>
            </a:r>
            <a:r>
              <a:rPr lang="zh-CN" altLang="en-US" dirty="0"/>
              <a:t>。这些通道对神经递质释放至关重要。功能障碍可能导致浦肯野细胞放电不规则，从而影响运动协调。</a:t>
            </a:r>
            <a:r>
              <a:rPr lang="en-US" altLang="zh-CN" dirty="0"/>
              <a:t>2. **Kv3.3</a:t>
            </a:r>
            <a:r>
              <a:rPr lang="zh-CN" altLang="en-US" dirty="0"/>
              <a:t>（电压门控钾通道）**：</a:t>
            </a:r>
            <a:r>
              <a:rPr lang="en-US" altLang="zh-CN" dirty="0"/>
              <a:t>KCNC3</a:t>
            </a:r>
            <a:r>
              <a:rPr lang="zh-CN" altLang="en-US" dirty="0"/>
              <a:t>基因突变导致</a:t>
            </a:r>
            <a:r>
              <a:rPr lang="en-US" altLang="zh-CN" dirty="0"/>
              <a:t>SCA13</a:t>
            </a:r>
            <a:r>
              <a:rPr lang="zh-CN" altLang="en-US" dirty="0"/>
              <a:t>。</a:t>
            </a:r>
            <a:r>
              <a:rPr lang="en-US" altLang="zh-CN" dirty="0"/>
              <a:t>Kv3.3</a:t>
            </a:r>
            <a:r>
              <a:rPr lang="zh-CN" altLang="en-US" dirty="0"/>
              <a:t>通道对动作电位的复极化阶段很重要。其功能障碍会导致浦肯野细胞放电频率降低和尖峰规律性改变。</a:t>
            </a:r>
            <a:r>
              <a:rPr lang="en-US" altLang="zh-CN" dirty="0"/>
              <a:t>3. **ITPR1</a:t>
            </a:r>
            <a:r>
              <a:rPr lang="zh-CN" altLang="en-US" dirty="0"/>
              <a:t>（肌醇</a:t>
            </a:r>
            <a:r>
              <a:rPr lang="en-US" altLang="zh-CN" dirty="0"/>
              <a:t>1,4,5-</a:t>
            </a:r>
            <a:r>
              <a:rPr lang="zh-CN" altLang="en-US" dirty="0"/>
              <a:t>三磷酸受体）**：</a:t>
            </a:r>
            <a:r>
              <a:rPr lang="en-US" altLang="zh-CN" dirty="0"/>
              <a:t>ITPR1</a:t>
            </a:r>
            <a:r>
              <a:rPr lang="zh-CN" altLang="en-US" dirty="0"/>
              <a:t>基因突变导致</a:t>
            </a:r>
            <a:r>
              <a:rPr lang="en-US" altLang="zh-CN" dirty="0"/>
              <a:t>SCA15/16</a:t>
            </a:r>
            <a:r>
              <a:rPr lang="zh-CN" altLang="en-US" dirty="0"/>
              <a:t>和</a:t>
            </a:r>
            <a:r>
              <a:rPr lang="en-US" altLang="zh-CN" dirty="0"/>
              <a:t>SCA29</a:t>
            </a:r>
            <a:r>
              <a:rPr lang="zh-CN" altLang="en-US" dirty="0"/>
              <a:t>。</a:t>
            </a:r>
            <a:r>
              <a:rPr lang="en-US" altLang="zh-CN" dirty="0"/>
              <a:t>ITPR1</a:t>
            </a:r>
            <a:r>
              <a:rPr lang="zh-CN" altLang="en-US" dirty="0"/>
              <a:t>参与钙信号传导。其功能障碍可能导致突触可塑性受损和运动障碍。</a:t>
            </a:r>
            <a:r>
              <a:rPr lang="en-US" altLang="zh-CN" dirty="0"/>
              <a:t>4. **Kv4.3</a:t>
            </a:r>
            <a:r>
              <a:rPr lang="zh-CN" altLang="en-US" dirty="0"/>
              <a:t>（</a:t>
            </a:r>
            <a:r>
              <a:rPr lang="en-US" altLang="zh-CN" dirty="0"/>
              <a:t>A</a:t>
            </a:r>
            <a:r>
              <a:rPr lang="zh-CN" altLang="en-US" dirty="0"/>
              <a:t>型钾通道）**：</a:t>
            </a:r>
            <a:r>
              <a:rPr lang="en-US" altLang="zh-CN" dirty="0"/>
              <a:t>KCND3</a:t>
            </a:r>
            <a:r>
              <a:rPr lang="zh-CN" altLang="en-US" dirty="0"/>
              <a:t>基因突变导致</a:t>
            </a:r>
            <a:r>
              <a:rPr lang="en-US" altLang="zh-CN" dirty="0"/>
              <a:t>SCA19/22</a:t>
            </a:r>
            <a:r>
              <a:rPr lang="zh-CN" altLang="en-US" dirty="0"/>
              <a:t>。</a:t>
            </a:r>
            <a:r>
              <a:rPr lang="en-US" altLang="zh-CN" dirty="0"/>
              <a:t>Kv4.3</a:t>
            </a:r>
            <a:r>
              <a:rPr lang="zh-CN" altLang="en-US" dirty="0"/>
              <a:t>通道有助于动作电位的复极化。其功能障碍可能扰乱浦肯野细胞的放电模式。</a:t>
            </a:r>
            <a:r>
              <a:rPr lang="en-US" altLang="zh-CN" dirty="0"/>
              <a:t>5. **Nav1.1</a:t>
            </a:r>
            <a:r>
              <a:rPr lang="zh-CN" altLang="en-US" dirty="0"/>
              <a:t>（电压门控钠通道）**：</a:t>
            </a:r>
            <a:r>
              <a:rPr lang="en-US" altLang="zh-CN" dirty="0"/>
              <a:t>SCN1A</a:t>
            </a:r>
            <a:r>
              <a:rPr lang="zh-CN" altLang="en-US" dirty="0"/>
              <a:t>基因突变导致</a:t>
            </a:r>
            <a:r>
              <a:rPr lang="en-US" altLang="zh-CN" dirty="0"/>
              <a:t>Dravet</a:t>
            </a:r>
            <a:r>
              <a:rPr lang="zh-CN" altLang="en-US" dirty="0"/>
              <a:t>综合征，可能伴有小脑性共济失调。</a:t>
            </a:r>
            <a:r>
              <a:rPr lang="en-US" altLang="zh-CN" dirty="0"/>
              <a:t>Nav1.1</a:t>
            </a:r>
            <a:r>
              <a:rPr lang="zh-CN" altLang="en-US" dirty="0"/>
              <a:t>通道对动作电位的起始至关重要。其功能障碍可能导致浦肯野细胞放电频率降低。</a:t>
            </a:r>
            <a:r>
              <a:rPr lang="en-US" altLang="zh-CN" dirty="0"/>
              <a:t>6. **FGF14</a:t>
            </a:r>
            <a:r>
              <a:rPr lang="zh-CN" altLang="en-US" dirty="0"/>
              <a:t>（成纤维细胞生长因子</a:t>
            </a:r>
            <a:r>
              <a:rPr lang="en-US" altLang="zh-CN" dirty="0"/>
              <a:t>14</a:t>
            </a:r>
            <a:r>
              <a:rPr lang="zh-CN" altLang="en-US" dirty="0"/>
              <a:t>）**：</a:t>
            </a:r>
            <a:r>
              <a:rPr lang="en-US" altLang="zh-CN" dirty="0"/>
              <a:t>FGF14</a:t>
            </a:r>
            <a:r>
              <a:rPr lang="zh-CN" altLang="en-US" dirty="0"/>
              <a:t>基因突变导致</a:t>
            </a:r>
            <a:r>
              <a:rPr lang="en-US" altLang="zh-CN" dirty="0"/>
              <a:t>SCA27</a:t>
            </a:r>
            <a:r>
              <a:rPr lang="zh-CN" altLang="en-US" dirty="0"/>
              <a:t>。</a:t>
            </a:r>
            <a:r>
              <a:rPr lang="en-US" altLang="zh-CN" dirty="0"/>
              <a:t>FGF14</a:t>
            </a:r>
            <a:r>
              <a:rPr lang="zh-CN" altLang="en-US" dirty="0"/>
              <a:t>与电压门控钠通道相互作用以调节神经元兴奋性。其功能障碍可能导致浦肯野细胞放电受阻和共济失调。</a:t>
            </a:r>
            <a:r>
              <a:rPr lang="en-US" altLang="zh-CN" dirty="0"/>
              <a:t>7. **TRPC3</a:t>
            </a:r>
            <a:r>
              <a:rPr lang="zh-CN" altLang="en-US" dirty="0"/>
              <a:t>（瞬时受体电位通道</a:t>
            </a:r>
            <a:r>
              <a:rPr lang="en-US" altLang="zh-CN" dirty="0"/>
              <a:t>C3</a:t>
            </a:r>
            <a:r>
              <a:rPr lang="zh-CN" altLang="en-US" dirty="0"/>
              <a:t>型）**：</a:t>
            </a:r>
            <a:r>
              <a:rPr lang="en-US" altLang="zh-CN" dirty="0"/>
              <a:t>TRPC3</a:t>
            </a:r>
            <a:r>
              <a:rPr lang="zh-CN" altLang="en-US" dirty="0"/>
              <a:t>基因突变导致</a:t>
            </a:r>
            <a:r>
              <a:rPr lang="en-US" altLang="zh-CN" dirty="0"/>
              <a:t>SCA41</a:t>
            </a:r>
            <a:r>
              <a:rPr lang="zh-CN" altLang="en-US" dirty="0"/>
              <a:t>。</a:t>
            </a:r>
            <a:r>
              <a:rPr lang="en-US" altLang="zh-CN" dirty="0"/>
              <a:t>TRPC3</a:t>
            </a:r>
            <a:r>
              <a:rPr lang="zh-CN" altLang="en-US" dirty="0"/>
              <a:t>参与突触传递，并有助于浦肯野神经元的长期抑制。其功能障碍可能导致浦肯野细胞放电异常和运动障碍。</a:t>
            </a:r>
            <a:r>
              <a:rPr lang="en-US" altLang="zh-CN" dirty="0"/>
              <a:t>8. **Cav3.1</a:t>
            </a:r>
            <a:r>
              <a:rPr lang="zh-CN" altLang="en-US" dirty="0"/>
              <a:t>（</a:t>
            </a:r>
            <a:r>
              <a:rPr lang="en-US" altLang="zh-CN" dirty="0"/>
              <a:t>T</a:t>
            </a:r>
            <a:r>
              <a:rPr lang="zh-CN" altLang="en-US" dirty="0"/>
              <a:t>型钙通道）**：</a:t>
            </a:r>
            <a:r>
              <a:rPr lang="en-US" altLang="zh-CN" dirty="0"/>
              <a:t>CACNA1G</a:t>
            </a:r>
            <a:r>
              <a:rPr lang="zh-CN" altLang="en-US" dirty="0"/>
              <a:t>基因突变导致</a:t>
            </a:r>
            <a:r>
              <a:rPr lang="en-US" altLang="zh-CN" dirty="0"/>
              <a:t>SCA42</a:t>
            </a:r>
            <a:r>
              <a:rPr lang="zh-CN" altLang="en-US" dirty="0"/>
              <a:t>。</a:t>
            </a:r>
            <a:r>
              <a:rPr lang="en-US" altLang="zh-CN" dirty="0"/>
              <a:t>Cav3.1</a:t>
            </a:r>
            <a:r>
              <a:rPr lang="zh-CN" altLang="en-US" dirty="0"/>
              <a:t>通道有助于钙激活钾通道的激活。其功能障碍可能影响后超极化电位的产生，降低尖峰规律性。</a:t>
            </a:r>
            <a:r>
              <a:rPr lang="en-US" altLang="zh-CN" dirty="0"/>
              <a:t>9. **KCNMA1</a:t>
            </a:r>
            <a:r>
              <a:rPr lang="zh-CN" altLang="en-US" dirty="0"/>
              <a:t>（</a:t>
            </a:r>
            <a:r>
              <a:rPr lang="en-US" altLang="zh-CN" dirty="0"/>
              <a:t>BK</a:t>
            </a:r>
            <a:r>
              <a:rPr lang="zh-CN" altLang="en-US" dirty="0"/>
              <a:t>通道）**：</a:t>
            </a:r>
            <a:r>
              <a:rPr lang="en-US" altLang="zh-CN" dirty="0"/>
              <a:t>KCNMA1</a:t>
            </a:r>
            <a:r>
              <a:rPr lang="zh-CN" altLang="en-US" dirty="0"/>
              <a:t>基因突变导致共济失调伴小脑萎缩。</a:t>
            </a:r>
            <a:r>
              <a:rPr lang="en-US" altLang="zh-CN" dirty="0"/>
              <a:t>BK</a:t>
            </a:r>
            <a:r>
              <a:rPr lang="zh-CN" altLang="en-US" dirty="0"/>
              <a:t>通道调节尖峰频率和规律性。这些通道的功能障碍可能导致浦肯野细胞膜兴奋性增加和运动障碍。文章强调，浦肯野细胞功能障碍是许多小脑性共济失调（</a:t>
            </a:r>
            <a:r>
              <a:rPr lang="en-US" altLang="zh-CN" dirty="0"/>
              <a:t>SCA</a:t>
            </a:r>
            <a:r>
              <a:rPr lang="zh-CN" altLang="en-US" dirty="0"/>
              <a:t>）的中心机制。它提出，离子通道调节剂可能代表一种治疗策略，用于治疗小脑性共济失调的运动功能障碍和神经退行性变。</a:t>
            </a:r>
            <a:endParaRPr lang="en-US" altLang="zh-CN" dirty="0"/>
          </a:p>
          <a:p>
            <a:endParaRPr lang="en-US" altLang="zh-CN" dirty="0"/>
          </a:p>
          <a:p>
            <a:endParaRPr lang="en-US" altLang="zh-CN" dirty="0"/>
          </a:p>
          <a:p>
            <a:r>
              <a:rPr lang="en-US" altLang="zh-CN" dirty="0"/>
              <a:t>The article "Ion channel dysfunction in cerebellar ataxia" discusses various ion channel mutations and dysfunctions that affect Purkinje cells and lead to cerebellar ataxia. Here is a summary of the ion channel dysfunctions mentioned and how they impact Purkinje cells:1. </a:t>
            </a:r>
            <a:r>
              <a:rPr lang="en-US" altLang="zh-CN" b="1" dirty="0"/>
              <a:t>**Cav2.1 (P/Q-type Calcium Channel)**:</a:t>
            </a:r>
            <a:r>
              <a:rPr lang="en-US" altLang="zh-CN" dirty="0"/>
              <a:t> Mutations in the CACNA1A gene, which encodes the Cav2.1 channel, can cause SCA6. These channels are crucial for neurotransmitter release. Dysfunction in these channels can lead to irregular Purkinje cell firing, which impairs motor coordination.2</a:t>
            </a:r>
            <a:r>
              <a:rPr lang="en-US" altLang="zh-CN" b="1" dirty="0"/>
              <a:t>. **Kv3.3 (Voltage-gated Potassium Channel)</a:t>
            </a:r>
            <a:r>
              <a:rPr lang="en-US" altLang="zh-CN" dirty="0"/>
              <a:t>**: Mutations in the KCNC3 gene lead to SCA13. Kv3.3 channels are important for the repolarization phase of action potentials. Their dysfunction results in reduced firing frequency and altered spike regularity in Purkinje cells.3. **</a:t>
            </a:r>
            <a:r>
              <a:rPr lang="en-US" altLang="zh-CN" b="1" dirty="0"/>
              <a:t>ITPR1 (Inositol 1,4,5-trisphosphate Receptor</a:t>
            </a:r>
            <a:r>
              <a:rPr lang="en-US" altLang="zh-CN" dirty="0"/>
              <a:t>)**: Mutations in ITPR1 cause SCA15/16 and SCA29. ITPR1 is involved in calcium signaling. Its dysfunction can lead to impaired synaptic plasticity and motor impairment.4. **Kv4.3 (A-type Potassium Channel)**: Mutations in the KCND3 gene result in SCA19/22. Kv4.3 channels contribute to the repolarization of action potentials. Their dysfunction can disrupt Purkinje cell firing patterns.5. **Nav1.1 (Voltage-gated Sodium Channel)**: Mutations in SCN1A cause Dravet syndrome, which can be accompanied by cerebellar ataxia. Nav1.1 channels are essential for the initiation of action potentials. Their dysfunction can lead to reduced Purkinje cell firing frequency.6. **FGF14 (Fibroblast Growth Factor 14)**: Mutations in FGF14 cause SCA27. FGF14 interacts with voltage-gated sodium channels to modulate neuronal excitability. Its dysfunction can result in disrupted Purkinje cell firing and ataxia.7. **TRPC3 (Transient Receptor Potential Channel Type C3)**: Mutations in TRPC3 cause SCA41. TRPC3 is involved in synaptic transmission and contributes to long-term depression in Purkinje neurons. Its dysfunction can lead to abnormal Purkinje cell firing and motor impairment.8. **Cav3.1 (T-type Calcium Channel)**: Mutations in CACNA1G, which encodes Cav3.1, cause SCA42. Cav3.1 channels contribute to calcium-dependent potassium channel activation. Their dysfunction can affect the generation of after-hyperpolarization (AHP) and reduce spike regularity in Purkinje cells.9. **KCNMA1 (BK Channel)**: A mutation in KCNMA1 causes ataxia with cerebellar atrophy. BK channels regulate spike frequency and regularity. Dysfunction in these channels can lead to increased Purkinje cell membrane excitability and motor </a:t>
            </a:r>
            <a:r>
              <a:rPr lang="en-US" altLang="zh-CN" dirty="0" err="1"/>
              <a:t>impairment.The</a:t>
            </a:r>
            <a:r>
              <a:rPr lang="en-US" altLang="zh-CN" dirty="0"/>
              <a:t> article emphasizes that Purkinje cell dysfunction is a central mechanism in many etiologies of spinocerebellar ataxia (SCA). It suggests that ion channel modulators may represent a therapeutic strategy for both motor dysfunction and neurodegeneration in cerebellar ataxia.</a:t>
            </a:r>
          </a:p>
          <a:p>
            <a:endParaRPr lang="en-US" altLang="zh-CN" dirty="0"/>
          </a:p>
          <a:p>
            <a:endParaRPr lang="en-US" altLang="zh-CN" dirty="0"/>
          </a:p>
          <a:p>
            <a:endParaRPr lang="en-US" altLang="zh-CN" dirty="0"/>
          </a:p>
          <a:p>
            <a:r>
              <a:rPr lang="en-US" altLang="zh-CN" dirty="0"/>
              <a:t>Purkinje neuron action potentials are dependent on precise, coordinated activity of a large complement of ion-channels in order to maintain autonomous repetitive spiking. Spontaneous action potentials are driven by resurgent sodium current carried by the voltage-gated sodium channel Nav1.6 [81]. Upon reaching threshold, Nav1.6 and Nav1.1 channels become maximally activated, generating the upstroke of the action potential. The falling phase of the action potential is driven by voltage-gated potassium channels, mostly Kv3 family members [67]. Upon membrane depolarization, voltage-gated calcium channels (mainly Cav2.1 and Cav3 family members) also become activated, allowing external calcium entry into Purkinje neurons [80,97]. These voltage-gated calcium channels are tightly coupled to </a:t>
            </a:r>
            <a:r>
              <a:rPr lang="en-US" altLang="zh-CN" dirty="0" err="1"/>
              <a:t>calciumactivated</a:t>
            </a:r>
            <a:r>
              <a:rPr lang="en-US" altLang="zh-CN" dirty="0"/>
              <a:t> potassium channels (</a:t>
            </a:r>
            <a:r>
              <a:rPr lang="en-US" altLang="zh-CN" dirty="0" err="1"/>
              <a:t>KCa</a:t>
            </a:r>
            <a:r>
              <a:rPr lang="en-US" altLang="zh-CN" dirty="0"/>
              <a:t> channels), so that the net effect of calcium entry is an outward potassium current which hyperpolarizes the membrane potential [107]. The major </a:t>
            </a:r>
            <a:r>
              <a:rPr lang="en-US" altLang="zh-CN" dirty="0" err="1"/>
              <a:t>KCa</a:t>
            </a:r>
            <a:r>
              <a:rPr lang="en-US" altLang="zh-CN" dirty="0"/>
              <a:t> channels in Purkinje neurons are large-conductance calcium-activated potassium (BK, KCa1.1) channel and the small-conductance calcium-activated potassium (SK) channel (SK2, KCa2.2), which generate the after-hyperpolarization (AHP) [16,28,84]. The AHP is essential for de-activation of voltage-gated sodium and potassium channels, which allows for their activation during the subsequent action potential. The depolarization of the membrane potential during the </a:t>
            </a:r>
            <a:r>
              <a:rPr lang="en-US" altLang="zh-CN" dirty="0" err="1"/>
              <a:t>interspike</a:t>
            </a:r>
            <a:r>
              <a:rPr lang="en-US" altLang="zh-CN" dirty="0"/>
              <a:t> interval, which is necessary for autonomous spiking, is mediated by unique resurgent kinetics of voltage-gated sodium channels [81]. Finally, an assortment of subthreshold-activated potassium channels are active during the </a:t>
            </a:r>
            <a:r>
              <a:rPr lang="en-US" altLang="zh-CN" dirty="0" err="1"/>
              <a:t>interspike</a:t>
            </a:r>
            <a:r>
              <a:rPr lang="en-US" altLang="zh-CN" dirty="0"/>
              <a:t> interval [1,10,30,53,56,79], while other channels such as TRPC3 and the inositol 1,4,5-trisphosphate receptor play important roles mediating calcium homeostasis and the modulation of cerebellar learning [8,35,55,98]. Purkinje neurons spiking is therefore sensitive to perturbations in ion-channels, and mutations in any of these channels can cause motor dysfunction as outlined below</a:t>
            </a:r>
          </a:p>
          <a:p>
            <a:endParaRPr lang="en-US" altLang="zh-CN" dirty="0"/>
          </a:p>
          <a:p>
            <a:r>
              <a:rPr lang="en-US" altLang="zh-CN" dirty="0"/>
              <a:t>[9]. Indeed, conventional ion-channel mutations are known to result in ataxia (Table 1). In general, these channelopathies tend to present as pure cerebellar ataxia as compared to more diverse symptoms in the polyglutamine SCAs [27]. Mouse models have provided valuable insight to the functional implications of disrupted ion-channel function in many of these ataxia-causing channelopathies. These models clearly demonstrate that electrophysiologic dysfunction contribute to motor impairment in ataxia. In SCA13, point </a:t>
            </a:r>
            <a:r>
              <a:rPr lang="en-US" altLang="zh-CN" dirty="0" err="1"/>
              <a:t>mutati</a:t>
            </a:r>
            <a:endParaRPr lang="zh-CN" altLang="en-US" dirty="0"/>
          </a:p>
        </p:txBody>
      </p:sp>
      <p:sp>
        <p:nvSpPr>
          <p:cNvPr id="4" name="灯片编号占位符 3"/>
          <p:cNvSpPr>
            <a:spLocks noGrp="1"/>
          </p:cNvSpPr>
          <p:nvPr>
            <p:ph type="sldNum" sz="quarter" idx="5"/>
          </p:nvPr>
        </p:nvSpPr>
        <p:spPr/>
        <p:txBody>
          <a:bodyPr/>
          <a:lstStyle/>
          <a:p>
            <a:fld id="{5D641B23-18CA-47A5-8AFF-C57737A0B3D5}" type="slidenum">
              <a:rPr lang="zh-CN" altLang="en-US" smtClean="0"/>
              <a:t>9</a:t>
            </a:fld>
            <a:endParaRPr lang="zh-CN" altLang="en-US"/>
          </a:p>
        </p:txBody>
      </p:sp>
    </p:spTree>
    <p:extLst>
      <p:ext uri="{BB962C8B-B14F-4D97-AF65-F5344CB8AC3E}">
        <p14:creationId xmlns:p14="http://schemas.microsoft.com/office/powerpoint/2010/main" val="2514308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641B23-18CA-47A5-8AFF-C57737A0B3D5}" type="slidenum">
              <a:rPr lang="zh-CN" altLang="en-US" smtClean="0"/>
              <a:t>10</a:t>
            </a:fld>
            <a:endParaRPr lang="zh-CN" altLang="en-US"/>
          </a:p>
        </p:txBody>
      </p:sp>
    </p:spTree>
    <p:extLst>
      <p:ext uri="{BB962C8B-B14F-4D97-AF65-F5344CB8AC3E}">
        <p14:creationId xmlns:p14="http://schemas.microsoft.com/office/powerpoint/2010/main" val="2005196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Analysis of BK channel expression in brain and footprint pattern of WT and BK/ mice. (a) Autoradiogram of brain sagittal sections from BK/ and BK/ mice hybridized in situ with BK channel  subunit probe. (b) Immunohistochemical detection of BK channels in mouse cerebellar coronal sections: dense BK immunostaining in the molecular layer (</a:t>
            </a:r>
            <a:r>
              <a:rPr lang="en-US" altLang="zh-CN" dirty="0" err="1"/>
              <a:t>mo</a:t>
            </a:r>
            <a:r>
              <a:rPr lang="en-US" altLang="zh-CN" dirty="0"/>
              <a:t>), PC </a:t>
            </a:r>
            <a:r>
              <a:rPr lang="en-US" altLang="zh-CN" dirty="0" err="1"/>
              <a:t>somata</a:t>
            </a:r>
            <a:r>
              <a:rPr lang="en-US" altLang="zh-CN" dirty="0"/>
              <a:t> (pc), and DCN: fastigial (f), </a:t>
            </a:r>
            <a:r>
              <a:rPr lang="en-US" altLang="zh-CN" dirty="0" err="1"/>
              <a:t>interpositus</a:t>
            </a:r>
            <a:r>
              <a:rPr lang="en-US" altLang="zh-CN" dirty="0"/>
              <a:t> (</a:t>
            </a:r>
            <a:r>
              <a:rPr lang="en-US" altLang="zh-CN" dirty="0" err="1"/>
              <a:t>i</a:t>
            </a:r>
            <a:r>
              <a:rPr lang="en-US" altLang="zh-CN" dirty="0"/>
              <a:t>), dentate (d) nucleus; weak staining in granule cells (</a:t>
            </a:r>
            <a:r>
              <a:rPr lang="en-US" altLang="zh-CN" dirty="0" err="1"/>
              <a:t>gc</a:t>
            </a:r>
            <a:r>
              <a:rPr lang="en-US" altLang="zh-CN" dirty="0"/>
              <a:t>) layer. BK/ sections incubated in parallel showed no staining. [Bars  60 m (on the left); 400 m (on the right).] (c) Abnormal gait in BK/ mice. Footprints of 4-month-old WT and BK/ siblings (blue, forepaws; red, </a:t>
            </a:r>
            <a:r>
              <a:rPr lang="en-US" altLang="zh-CN" dirty="0" err="1"/>
              <a:t>hindpaws</a:t>
            </a:r>
            <a:r>
              <a:rPr lang="en-US" altLang="zh-CN" dirty="0"/>
              <a:t>). Statistics of stride length and paw abduction for males (M) and females (F). Three values were obtained from each run, excluding beginning and end; n  6 WT and 7 BK/ per gender.</a:t>
            </a:r>
          </a:p>
          <a:p>
            <a:endParaRPr lang="en-US" altLang="zh-CN" dirty="0"/>
          </a:p>
          <a:p>
            <a:r>
              <a:rPr lang="en-US" altLang="zh-CN" dirty="0"/>
              <a:t>BK / </a:t>
            </a:r>
            <a:r>
              <a:rPr lang="zh-CN" altLang="en-US" dirty="0"/>
              <a:t>小鼠的运动障碍。</a:t>
            </a:r>
            <a:r>
              <a:rPr lang="en-US" altLang="zh-CN" dirty="0"/>
              <a:t>BK / </a:t>
            </a:r>
            <a:r>
              <a:rPr lang="zh-CN" altLang="en-US" dirty="0"/>
              <a:t>小鼠表现出意向性震颤和异常步态 （</a:t>
            </a:r>
            <a:r>
              <a:rPr lang="en-US" altLang="zh-CN" dirty="0"/>
              <a:t>12</a:t>
            </a:r>
            <a:r>
              <a:rPr lang="zh-CN" altLang="en-US" dirty="0"/>
              <a:t>）。因此，与 </a:t>
            </a:r>
            <a:r>
              <a:rPr lang="en-US" altLang="zh-CN" dirty="0"/>
              <a:t>WT </a:t>
            </a:r>
            <a:r>
              <a:rPr lang="zh-CN" altLang="en-US" dirty="0"/>
              <a:t>小鼠相比，突变小鼠表现出更短的步幅和不规则的步幅模式（图 </a:t>
            </a:r>
            <a:r>
              <a:rPr lang="en-US" altLang="zh-CN" dirty="0"/>
              <a:t>1c</a:t>
            </a:r>
            <a:r>
              <a:rPr lang="zh-CN" altLang="en-US" dirty="0"/>
              <a:t>）。左右后爪轴之间的角度几乎翻了一番，而 </a:t>
            </a:r>
            <a:r>
              <a:rPr lang="en-US" altLang="zh-CN" dirty="0"/>
              <a:t>WT </a:t>
            </a:r>
            <a:r>
              <a:rPr lang="zh-CN" altLang="en-US" dirty="0"/>
              <a:t>和突变体之间的后爪宽度相似。这些改变在所有年龄段和性别中都可见。 运动障碍排除了常见的空间学习测试，例如水迷宫。因此，突变体表现出游泳速度降低和更频繁的漂浮。为了测试运动协调和平衡，我们使用了光束行走 （</a:t>
            </a:r>
            <a:r>
              <a:rPr lang="en-US" altLang="zh-CN" dirty="0"/>
              <a:t>12</a:t>
            </a:r>
            <a:r>
              <a:rPr lang="zh-CN" altLang="en-US" dirty="0"/>
              <a:t>）。</a:t>
            </a:r>
            <a:r>
              <a:rPr lang="en-US" altLang="zh-CN" dirty="0"/>
              <a:t>BK / </a:t>
            </a:r>
            <a:r>
              <a:rPr lang="zh-CN" altLang="en-US" dirty="0"/>
              <a:t>小鼠不愿意穿过横梁（图 </a:t>
            </a:r>
            <a:r>
              <a:rPr lang="en-US" altLang="zh-CN" dirty="0"/>
              <a:t>2a</a:t>
            </a:r>
            <a:r>
              <a:rPr lang="zh-CN" altLang="en-US" dirty="0"/>
              <a:t>），如果尝试，它们会犯更多的滑倒和后爪错误，并且经常从横梁上或从起始平台上掉下来，从而表明严重的运动障碍。在加速旋转测试中，该测试也需要良好的感觉运动协调性，并且对小脑和基底神经节功能障碍敏感 （</a:t>
            </a:r>
            <a:r>
              <a:rPr lang="en-US" altLang="zh-CN" dirty="0"/>
              <a:t>11</a:t>
            </a:r>
            <a:r>
              <a:rPr lang="zh-CN" altLang="en-US" dirty="0"/>
              <a:t>），两性的 </a:t>
            </a:r>
            <a:r>
              <a:rPr lang="en-US" altLang="zh-CN" dirty="0"/>
              <a:t>BK / </a:t>
            </a:r>
            <a:r>
              <a:rPr lang="zh-CN" altLang="en-US" dirty="0"/>
              <a:t>小鼠都显示出明显降低的跌倒潜伏期（图 </a:t>
            </a:r>
            <a:r>
              <a:rPr lang="en-US" altLang="zh-CN" dirty="0"/>
              <a:t>2b</a:t>
            </a:r>
            <a:r>
              <a:rPr lang="zh-CN" altLang="en-US" dirty="0"/>
              <a:t>）。 尽管从低得多的水平开始，但突变体在</a:t>
            </a:r>
          </a:p>
        </p:txBody>
      </p:sp>
      <p:sp>
        <p:nvSpPr>
          <p:cNvPr id="4" name="灯片编号占位符 3"/>
          <p:cNvSpPr>
            <a:spLocks noGrp="1"/>
          </p:cNvSpPr>
          <p:nvPr>
            <p:ph type="sldNum" sz="quarter" idx="5"/>
          </p:nvPr>
        </p:nvSpPr>
        <p:spPr/>
        <p:txBody>
          <a:bodyPr/>
          <a:lstStyle/>
          <a:p>
            <a:fld id="{5D641B23-18CA-47A5-8AFF-C57737A0B3D5}" type="slidenum">
              <a:rPr lang="zh-CN" altLang="en-US" smtClean="0"/>
              <a:t>11</a:t>
            </a:fld>
            <a:endParaRPr lang="zh-CN" altLang="en-US"/>
          </a:p>
        </p:txBody>
      </p:sp>
    </p:spTree>
    <p:extLst>
      <p:ext uri="{BB962C8B-B14F-4D97-AF65-F5344CB8AC3E}">
        <p14:creationId xmlns:p14="http://schemas.microsoft.com/office/powerpoint/2010/main" val="1169136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3D8A8-A752-56F5-05BD-3E139B9C9A9B}"/>
              </a:ext>
            </a:extLst>
          </p:cNvPr>
          <p:cNvSpPr>
            <a:spLocks noGrp="1"/>
          </p:cNvSpPr>
          <p:nvPr>
            <p:ph type="ctrTitle" hasCustomPrompt="1"/>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altLang="zh-CN" dirty="0"/>
              <a:t>a</a:t>
            </a:r>
            <a:endParaRPr lang="zh-CN" altLang="en-US" dirty="0"/>
          </a:p>
        </p:txBody>
      </p:sp>
      <p:sp>
        <p:nvSpPr>
          <p:cNvPr id="3" name="副标题 2">
            <a:extLst>
              <a:ext uri="{FF2B5EF4-FFF2-40B4-BE49-F238E27FC236}">
                <a16:creationId xmlns:a16="http://schemas.microsoft.com/office/drawing/2014/main" id="{5AB447DF-C462-3C11-11CA-FD93A9FAB260}"/>
              </a:ext>
            </a:extLst>
          </p:cNvPr>
          <p:cNvSpPr>
            <a:spLocks noGrp="1"/>
          </p:cNvSpPr>
          <p:nvPr>
            <p:ph type="subTitle" idx="1" hasCustomPrompt="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t>
            </a:r>
            <a:endParaRPr lang="zh-CN" altLang="en-US" dirty="0"/>
          </a:p>
        </p:txBody>
      </p:sp>
      <p:sp>
        <p:nvSpPr>
          <p:cNvPr id="4" name="日期占位符 3">
            <a:extLst>
              <a:ext uri="{FF2B5EF4-FFF2-40B4-BE49-F238E27FC236}">
                <a16:creationId xmlns:a16="http://schemas.microsoft.com/office/drawing/2014/main" id="{B0F24FC8-B26F-69CE-71C9-D0436F8BE2F9}"/>
              </a:ext>
            </a:extLst>
          </p:cNvPr>
          <p:cNvSpPr>
            <a:spLocks noGrp="1"/>
          </p:cNvSpPr>
          <p:nvPr>
            <p:ph type="dt" sz="half" idx="10"/>
          </p:nvPr>
        </p:nvSpPr>
        <p:spPr/>
        <p:txBody>
          <a:bodyPr/>
          <a:lstStyle/>
          <a:p>
            <a:fld id="{9BA7D9C2-DC30-4DB3-9475-91FB52911876}"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C4504589-75E4-0A2F-284A-66590230AF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05291F-2FB8-A68A-6DC3-BEFA92499F31}"/>
              </a:ext>
            </a:extLst>
          </p:cNvPr>
          <p:cNvSpPr>
            <a:spLocks noGrp="1"/>
          </p:cNvSpPr>
          <p:nvPr>
            <p:ph type="sldNum" sz="quarter" idx="12"/>
          </p:nvPr>
        </p:nvSpPr>
        <p:spPr/>
        <p:txBody>
          <a:bodyPr/>
          <a:lstStyle/>
          <a:p>
            <a:fld id="{64A3D1E4-01C9-4639-BD92-647A059E2A9D}" type="slidenum">
              <a:rPr lang="zh-CN" altLang="en-US" smtClean="0"/>
              <a:t>‹#›</a:t>
            </a:fld>
            <a:endParaRPr lang="zh-CN" altLang="en-US" dirty="0"/>
          </a:p>
        </p:txBody>
      </p:sp>
    </p:spTree>
    <p:extLst>
      <p:ext uri="{BB962C8B-B14F-4D97-AF65-F5344CB8AC3E}">
        <p14:creationId xmlns:p14="http://schemas.microsoft.com/office/powerpoint/2010/main" val="1463735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846DE-C53B-C5F0-8AE6-682B7622358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DC707D-FD40-231F-8813-C85898A6E9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DA980E-3F4A-1456-9230-03EEDB797807}"/>
              </a:ext>
            </a:extLst>
          </p:cNvPr>
          <p:cNvSpPr>
            <a:spLocks noGrp="1"/>
          </p:cNvSpPr>
          <p:nvPr>
            <p:ph type="dt" sz="half" idx="10"/>
          </p:nvPr>
        </p:nvSpPr>
        <p:spPr/>
        <p:txBody>
          <a:bodyPr/>
          <a:lstStyle/>
          <a:p>
            <a:fld id="{05DB8095-5851-4C44-A34E-F48DD43205E5}"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9034E498-90FA-6B7D-6472-51D517AECC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6AD02C-8852-62E5-9A50-D0CF69397547}"/>
              </a:ext>
            </a:extLst>
          </p:cNvPr>
          <p:cNvSpPr>
            <a:spLocks noGrp="1"/>
          </p:cNvSpPr>
          <p:nvPr>
            <p:ph type="sldNum" sz="quarter" idx="12"/>
          </p:nvPr>
        </p:nvSpPr>
        <p:spPr/>
        <p:txBody>
          <a:bodyPr/>
          <a:lstStyle/>
          <a:p>
            <a:fld id="{64A3D1E4-01C9-4639-BD92-647A059E2A9D}" type="slidenum">
              <a:rPr lang="zh-CN" altLang="en-US" smtClean="0"/>
              <a:t>‹#›</a:t>
            </a:fld>
            <a:endParaRPr lang="zh-CN" altLang="en-US"/>
          </a:p>
        </p:txBody>
      </p:sp>
    </p:spTree>
    <p:extLst>
      <p:ext uri="{BB962C8B-B14F-4D97-AF65-F5344CB8AC3E}">
        <p14:creationId xmlns:p14="http://schemas.microsoft.com/office/powerpoint/2010/main" val="1057365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4CAB85-BB52-CFB4-7786-8179625994A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DC11C7-F7DD-310D-A385-1A46F918A2F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918586-A12E-FE4A-D349-230BA71A6053}"/>
              </a:ext>
            </a:extLst>
          </p:cNvPr>
          <p:cNvSpPr>
            <a:spLocks noGrp="1"/>
          </p:cNvSpPr>
          <p:nvPr>
            <p:ph type="dt" sz="half" idx="10"/>
          </p:nvPr>
        </p:nvSpPr>
        <p:spPr/>
        <p:txBody>
          <a:bodyPr/>
          <a:lstStyle/>
          <a:p>
            <a:fld id="{A856E62E-9A4C-4D39-8D7F-59DD8B53FD8D}"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8F62E7BF-8FB1-76AB-FCE2-55C0E2871B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506991-FFB0-CC3A-1013-6AF6F3FA84EC}"/>
              </a:ext>
            </a:extLst>
          </p:cNvPr>
          <p:cNvSpPr>
            <a:spLocks noGrp="1"/>
          </p:cNvSpPr>
          <p:nvPr>
            <p:ph type="sldNum" sz="quarter" idx="12"/>
          </p:nvPr>
        </p:nvSpPr>
        <p:spPr/>
        <p:txBody>
          <a:bodyPr/>
          <a:lstStyle/>
          <a:p>
            <a:fld id="{64A3D1E4-01C9-4639-BD92-647A059E2A9D}" type="slidenum">
              <a:rPr lang="zh-CN" altLang="en-US" smtClean="0"/>
              <a:t>‹#›</a:t>
            </a:fld>
            <a:endParaRPr lang="zh-CN" altLang="en-US"/>
          </a:p>
        </p:txBody>
      </p:sp>
    </p:spTree>
    <p:extLst>
      <p:ext uri="{BB962C8B-B14F-4D97-AF65-F5344CB8AC3E}">
        <p14:creationId xmlns:p14="http://schemas.microsoft.com/office/powerpoint/2010/main" val="3585568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C464695-DC3C-7C2E-2F51-BA0425110847}"/>
              </a:ext>
            </a:extLst>
          </p:cNvPr>
          <p:cNvSpPr>
            <a:spLocks noGrp="1"/>
          </p:cNvSpPr>
          <p:nvPr>
            <p:ph idx="1" hasCustomPrompt="1"/>
          </p:nvPr>
        </p:nvSpPr>
        <p:spPr/>
        <p:txBody>
          <a:bodyPr/>
          <a:lstStyle>
            <a:lvl1pPr>
              <a:defRPr>
                <a:latin typeface="Arial" panose="020B0604020202020204" pitchFamily="34" charset="0"/>
                <a:cs typeface="Arial" panose="020B0604020202020204" pitchFamily="34" charset="0"/>
              </a:defRPr>
            </a:lvl1pPr>
            <a:lvl2pPr>
              <a:defRPr>
                <a:latin typeface="Agency FB" panose="020B0503020202020204" pitchFamily="34" charset="0"/>
              </a:defRPr>
            </a:lvl2pPr>
            <a:lvl3pPr>
              <a:defRPr>
                <a:latin typeface="Agency FB" panose="020B0503020202020204" pitchFamily="34" charset="0"/>
              </a:defRPr>
            </a:lvl3pPr>
            <a:lvl4pPr>
              <a:defRPr>
                <a:latin typeface="Agency FB" panose="020B0503020202020204" pitchFamily="34" charset="0"/>
              </a:defRPr>
            </a:lvl4pPr>
            <a:lvl5pPr>
              <a:defRPr>
                <a:latin typeface="Agency FB" panose="020B0503020202020204" pitchFamily="34" charset="0"/>
              </a:defRPr>
            </a:lvl5pPr>
          </a:lstStyle>
          <a:p>
            <a:pPr lvl="0"/>
            <a:r>
              <a:rPr lang="en-US" altLang="zh-CN" dirty="0"/>
              <a:t>A</a:t>
            </a:r>
            <a:endParaRPr lang="zh-CN" altLang="en-US" dirty="0"/>
          </a:p>
        </p:txBody>
      </p:sp>
      <p:sp>
        <p:nvSpPr>
          <p:cNvPr id="4" name="日期占位符 3">
            <a:extLst>
              <a:ext uri="{FF2B5EF4-FFF2-40B4-BE49-F238E27FC236}">
                <a16:creationId xmlns:a16="http://schemas.microsoft.com/office/drawing/2014/main" id="{2572298C-2AE6-012D-6CED-15F3E4DF09C1}"/>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4EC9FF22-D2C9-F217-E3EC-47B140AF76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EFCA9F-9B04-B3F0-72BA-0A7059BBB226}"/>
              </a:ext>
            </a:extLst>
          </p:cNvPr>
          <p:cNvSpPr>
            <a:spLocks noGrp="1"/>
          </p:cNvSpPr>
          <p:nvPr>
            <p:ph type="sldNum" sz="quarter" idx="12"/>
          </p:nvPr>
        </p:nvSpPr>
        <p:spPr/>
        <p:txBody>
          <a:bodyPr/>
          <a:lstStyle/>
          <a:p>
            <a:fld id="{64A3D1E4-01C9-4639-BD92-647A059E2A9D}" type="slidenum">
              <a:rPr lang="zh-CN" altLang="en-US" smtClean="0"/>
              <a:t>‹#›</a:t>
            </a:fld>
            <a:endParaRPr lang="zh-CN" altLang="en-US"/>
          </a:p>
        </p:txBody>
      </p:sp>
      <p:sp>
        <p:nvSpPr>
          <p:cNvPr id="8" name="标题占位符 1">
            <a:extLst>
              <a:ext uri="{FF2B5EF4-FFF2-40B4-BE49-F238E27FC236}">
                <a16:creationId xmlns:a16="http://schemas.microsoft.com/office/drawing/2014/main" id="{58654023-0387-DD64-59B9-FDD93B3B78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a</a:t>
            </a:r>
            <a:endParaRPr lang="zh-CN" altLang="en-US" dirty="0"/>
          </a:p>
        </p:txBody>
      </p:sp>
    </p:spTree>
    <p:extLst>
      <p:ext uri="{BB962C8B-B14F-4D97-AF65-F5344CB8AC3E}">
        <p14:creationId xmlns:p14="http://schemas.microsoft.com/office/powerpoint/2010/main" val="92615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80E4C-E9E8-EA83-F379-60AC2F32B65E}"/>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43E084CB-D685-A573-A184-19FAD46116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440BC2-8F5B-8BBC-4D39-580FBF2728B6}"/>
              </a:ext>
            </a:extLst>
          </p:cNvPr>
          <p:cNvSpPr>
            <a:spLocks noGrp="1"/>
          </p:cNvSpPr>
          <p:nvPr>
            <p:ph type="dt" sz="half" idx="10"/>
          </p:nvPr>
        </p:nvSpPr>
        <p:spPr/>
        <p:txBody>
          <a:bodyPr/>
          <a:lstStyle/>
          <a:p>
            <a:fld id="{1F617ED6-4408-4114-9A08-D56BDF57525A}"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ACC1F8CA-FC1D-98AB-046F-5E8F5B0C82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01769F-8673-7FF2-218C-D863E4415E66}"/>
              </a:ext>
            </a:extLst>
          </p:cNvPr>
          <p:cNvSpPr>
            <a:spLocks noGrp="1"/>
          </p:cNvSpPr>
          <p:nvPr>
            <p:ph type="sldNum" sz="quarter" idx="12"/>
          </p:nvPr>
        </p:nvSpPr>
        <p:spPr/>
        <p:txBody>
          <a:bodyPr/>
          <a:lstStyle/>
          <a:p>
            <a:fld id="{64A3D1E4-01C9-4639-BD92-647A059E2A9D}" type="slidenum">
              <a:rPr lang="zh-CN" altLang="en-US" smtClean="0"/>
              <a:t>‹#›</a:t>
            </a:fld>
            <a:endParaRPr lang="zh-CN" altLang="en-US"/>
          </a:p>
        </p:txBody>
      </p:sp>
    </p:spTree>
    <p:extLst>
      <p:ext uri="{BB962C8B-B14F-4D97-AF65-F5344CB8AC3E}">
        <p14:creationId xmlns:p14="http://schemas.microsoft.com/office/powerpoint/2010/main" val="2113638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0FEB2-CD80-1F0E-29F5-96D92BACAB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EC5613-17CD-C9B0-4AF8-63E8BF0E5FB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F18E408-6C96-6AA7-DAE9-A4F781175E0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C325636-78AC-06AD-8C14-8011774DE836}"/>
              </a:ext>
            </a:extLst>
          </p:cNvPr>
          <p:cNvSpPr>
            <a:spLocks noGrp="1"/>
          </p:cNvSpPr>
          <p:nvPr>
            <p:ph type="dt" sz="half" idx="10"/>
          </p:nvPr>
        </p:nvSpPr>
        <p:spPr/>
        <p:txBody>
          <a:bodyPr/>
          <a:lstStyle/>
          <a:p>
            <a:fld id="{DE8E3E1A-FCB6-4269-98F4-C21C195A92A7}" type="datetime1">
              <a:rPr lang="zh-CN" altLang="en-US" smtClean="0"/>
              <a:t>2024/10/20</a:t>
            </a:fld>
            <a:endParaRPr lang="zh-CN" altLang="en-US"/>
          </a:p>
        </p:txBody>
      </p:sp>
      <p:sp>
        <p:nvSpPr>
          <p:cNvPr id="6" name="页脚占位符 5">
            <a:extLst>
              <a:ext uri="{FF2B5EF4-FFF2-40B4-BE49-F238E27FC236}">
                <a16:creationId xmlns:a16="http://schemas.microsoft.com/office/drawing/2014/main" id="{9B8B775E-EC8F-8E79-A413-4E432C7B4C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8CA748-0EB5-66A1-4F57-45FE0E02CDAC}"/>
              </a:ext>
            </a:extLst>
          </p:cNvPr>
          <p:cNvSpPr>
            <a:spLocks noGrp="1"/>
          </p:cNvSpPr>
          <p:nvPr>
            <p:ph type="sldNum" sz="quarter" idx="12"/>
          </p:nvPr>
        </p:nvSpPr>
        <p:spPr/>
        <p:txBody>
          <a:bodyPr/>
          <a:lstStyle/>
          <a:p>
            <a:fld id="{64A3D1E4-01C9-4639-BD92-647A059E2A9D}" type="slidenum">
              <a:rPr lang="zh-CN" altLang="en-US" smtClean="0"/>
              <a:t>‹#›</a:t>
            </a:fld>
            <a:endParaRPr lang="zh-CN" altLang="en-US"/>
          </a:p>
        </p:txBody>
      </p:sp>
    </p:spTree>
    <p:extLst>
      <p:ext uri="{BB962C8B-B14F-4D97-AF65-F5344CB8AC3E}">
        <p14:creationId xmlns:p14="http://schemas.microsoft.com/office/powerpoint/2010/main" val="1127004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A0937-A6D1-A384-FACA-48AD17B9E0C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190B77-34B6-8FDA-8675-5F65C4D02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092943-0B04-D097-2965-B7F9729630F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31F2FCF-5F79-DF09-8340-BF459D3DC7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EA5255-FB95-2C7D-55DF-CE6F72BE607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B38A8E-F109-A522-2962-A15B64D859AA}"/>
              </a:ext>
            </a:extLst>
          </p:cNvPr>
          <p:cNvSpPr>
            <a:spLocks noGrp="1"/>
          </p:cNvSpPr>
          <p:nvPr>
            <p:ph type="dt" sz="half" idx="10"/>
          </p:nvPr>
        </p:nvSpPr>
        <p:spPr/>
        <p:txBody>
          <a:bodyPr/>
          <a:lstStyle/>
          <a:p>
            <a:fld id="{858A3FFF-3D6E-4E2C-BF9D-63515458E555}" type="datetime1">
              <a:rPr lang="zh-CN" altLang="en-US" smtClean="0"/>
              <a:t>2024/10/20</a:t>
            </a:fld>
            <a:endParaRPr lang="zh-CN" altLang="en-US"/>
          </a:p>
        </p:txBody>
      </p:sp>
      <p:sp>
        <p:nvSpPr>
          <p:cNvPr id="8" name="页脚占位符 7">
            <a:extLst>
              <a:ext uri="{FF2B5EF4-FFF2-40B4-BE49-F238E27FC236}">
                <a16:creationId xmlns:a16="http://schemas.microsoft.com/office/drawing/2014/main" id="{72DA537B-2A2A-8877-3FD0-ED3E4621C88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CC8E679-8100-33C6-447E-4F5BAD8398D3}"/>
              </a:ext>
            </a:extLst>
          </p:cNvPr>
          <p:cNvSpPr>
            <a:spLocks noGrp="1"/>
          </p:cNvSpPr>
          <p:nvPr>
            <p:ph type="sldNum" sz="quarter" idx="12"/>
          </p:nvPr>
        </p:nvSpPr>
        <p:spPr/>
        <p:txBody>
          <a:bodyPr/>
          <a:lstStyle/>
          <a:p>
            <a:fld id="{64A3D1E4-01C9-4639-BD92-647A059E2A9D}" type="slidenum">
              <a:rPr lang="zh-CN" altLang="en-US" smtClean="0"/>
              <a:t>‹#›</a:t>
            </a:fld>
            <a:endParaRPr lang="zh-CN" altLang="en-US"/>
          </a:p>
        </p:txBody>
      </p:sp>
    </p:spTree>
    <p:extLst>
      <p:ext uri="{BB962C8B-B14F-4D97-AF65-F5344CB8AC3E}">
        <p14:creationId xmlns:p14="http://schemas.microsoft.com/office/powerpoint/2010/main" val="1942618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E71FD-03CC-0969-565C-5CCFA95024D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31BDB8-CFAB-1329-29B3-083B8FEBA9B6}"/>
              </a:ext>
            </a:extLst>
          </p:cNvPr>
          <p:cNvSpPr>
            <a:spLocks noGrp="1"/>
          </p:cNvSpPr>
          <p:nvPr>
            <p:ph type="dt" sz="half" idx="10"/>
          </p:nvPr>
        </p:nvSpPr>
        <p:spPr/>
        <p:txBody>
          <a:bodyPr/>
          <a:lstStyle/>
          <a:p>
            <a:fld id="{B1BD3195-4FA3-43F1-BED2-08B96B67C8DC}" type="datetime1">
              <a:rPr lang="zh-CN" altLang="en-US" smtClean="0"/>
              <a:t>2024/10/20</a:t>
            </a:fld>
            <a:endParaRPr lang="zh-CN" altLang="en-US"/>
          </a:p>
        </p:txBody>
      </p:sp>
      <p:sp>
        <p:nvSpPr>
          <p:cNvPr id="4" name="页脚占位符 3">
            <a:extLst>
              <a:ext uri="{FF2B5EF4-FFF2-40B4-BE49-F238E27FC236}">
                <a16:creationId xmlns:a16="http://schemas.microsoft.com/office/drawing/2014/main" id="{E785A890-FCF1-DF8D-2B88-7382CAA7C59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A507C0-BDAA-17B7-9808-C9886C45AB72}"/>
              </a:ext>
            </a:extLst>
          </p:cNvPr>
          <p:cNvSpPr>
            <a:spLocks noGrp="1"/>
          </p:cNvSpPr>
          <p:nvPr>
            <p:ph type="sldNum" sz="quarter" idx="12"/>
          </p:nvPr>
        </p:nvSpPr>
        <p:spPr/>
        <p:txBody>
          <a:bodyPr/>
          <a:lstStyle/>
          <a:p>
            <a:fld id="{64A3D1E4-01C9-4639-BD92-647A059E2A9D}" type="slidenum">
              <a:rPr lang="zh-CN" altLang="en-US" smtClean="0"/>
              <a:t>‹#›</a:t>
            </a:fld>
            <a:endParaRPr lang="zh-CN" altLang="en-US"/>
          </a:p>
        </p:txBody>
      </p:sp>
    </p:spTree>
    <p:extLst>
      <p:ext uri="{BB962C8B-B14F-4D97-AF65-F5344CB8AC3E}">
        <p14:creationId xmlns:p14="http://schemas.microsoft.com/office/powerpoint/2010/main" val="2040603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8FB0AC-10E3-346F-2727-D54785406278}"/>
              </a:ext>
            </a:extLst>
          </p:cNvPr>
          <p:cNvSpPr>
            <a:spLocks noGrp="1"/>
          </p:cNvSpPr>
          <p:nvPr>
            <p:ph type="dt" sz="half" idx="10"/>
          </p:nvPr>
        </p:nvSpPr>
        <p:spPr/>
        <p:txBody>
          <a:bodyPr/>
          <a:lstStyle/>
          <a:p>
            <a:fld id="{6878B973-F491-4744-8CEE-8F3B2CDC695A}" type="datetime1">
              <a:rPr lang="zh-CN" altLang="en-US" smtClean="0"/>
              <a:t>2024/10/20</a:t>
            </a:fld>
            <a:endParaRPr lang="zh-CN" altLang="en-US"/>
          </a:p>
        </p:txBody>
      </p:sp>
      <p:sp>
        <p:nvSpPr>
          <p:cNvPr id="3" name="页脚占位符 2">
            <a:extLst>
              <a:ext uri="{FF2B5EF4-FFF2-40B4-BE49-F238E27FC236}">
                <a16:creationId xmlns:a16="http://schemas.microsoft.com/office/drawing/2014/main" id="{3B372361-DAFF-2238-24EA-E07127C3ACE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B11ECE4-621C-A7A0-9969-049A22947071}"/>
              </a:ext>
            </a:extLst>
          </p:cNvPr>
          <p:cNvSpPr>
            <a:spLocks noGrp="1"/>
          </p:cNvSpPr>
          <p:nvPr>
            <p:ph type="sldNum" sz="quarter" idx="12"/>
          </p:nvPr>
        </p:nvSpPr>
        <p:spPr/>
        <p:txBody>
          <a:bodyPr/>
          <a:lstStyle/>
          <a:p>
            <a:fld id="{64A3D1E4-01C9-4639-BD92-647A059E2A9D}" type="slidenum">
              <a:rPr lang="zh-CN" altLang="en-US" smtClean="0"/>
              <a:t>‹#›</a:t>
            </a:fld>
            <a:endParaRPr lang="zh-CN" altLang="en-US"/>
          </a:p>
        </p:txBody>
      </p:sp>
    </p:spTree>
    <p:extLst>
      <p:ext uri="{BB962C8B-B14F-4D97-AF65-F5344CB8AC3E}">
        <p14:creationId xmlns:p14="http://schemas.microsoft.com/office/powerpoint/2010/main" val="687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37D79-3EE9-0891-0286-E3D7B12BCD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C9DCF8-BF63-310F-ACF5-1ADC155B36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E7F905-2BBF-2548-F9C6-18A10480C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27C0EA7-9A5B-8117-9CE9-5C05BD164E15}"/>
              </a:ext>
            </a:extLst>
          </p:cNvPr>
          <p:cNvSpPr>
            <a:spLocks noGrp="1"/>
          </p:cNvSpPr>
          <p:nvPr>
            <p:ph type="dt" sz="half" idx="10"/>
          </p:nvPr>
        </p:nvSpPr>
        <p:spPr/>
        <p:txBody>
          <a:bodyPr/>
          <a:lstStyle/>
          <a:p>
            <a:fld id="{5D780D70-741D-44F1-B801-9CE7A9774742}" type="datetime1">
              <a:rPr lang="zh-CN" altLang="en-US" smtClean="0"/>
              <a:t>2024/10/20</a:t>
            </a:fld>
            <a:endParaRPr lang="zh-CN" altLang="en-US"/>
          </a:p>
        </p:txBody>
      </p:sp>
      <p:sp>
        <p:nvSpPr>
          <p:cNvPr id="6" name="页脚占位符 5">
            <a:extLst>
              <a:ext uri="{FF2B5EF4-FFF2-40B4-BE49-F238E27FC236}">
                <a16:creationId xmlns:a16="http://schemas.microsoft.com/office/drawing/2014/main" id="{49AEB177-E98B-36DE-85C4-0E633C49CD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CE9441-8C94-E105-7988-725BCC2C9A21}"/>
              </a:ext>
            </a:extLst>
          </p:cNvPr>
          <p:cNvSpPr>
            <a:spLocks noGrp="1"/>
          </p:cNvSpPr>
          <p:nvPr>
            <p:ph type="sldNum" sz="quarter" idx="12"/>
          </p:nvPr>
        </p:nvSpPr>
        <p:spPr/>
        <p:txBody>
          <a:bodyPr/>
          <a:lstStyle/>
          <a:p>
            <a:fld id="{64A3D1E4-01C9-4639-BD92-647A059E2A9D}" type="slidenum">
              <a:rPr lang="zh-CN" altLang="en-US" smtClean="0"/>
              <a:t>‹#›</a:t>
            </a:fld>
            <a:endParaRPr lang="zh-CN" altLang="en-US"/>
          </a:p>
        </p:txBody>
      </p:sp>
    </p:spTree>
    <p:extLst>
      <p:ext uri="{BB962C8B-B14F-4D97-AF65-F5344CB8AC3E}">
        <p14:creationId xmlns:p14="http://schemas.microsoft.com/office/powerpoint/2010/main" val="3640641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050DA-BBBF-0773-B861-D3528DF108E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85635C8-94B9-9A46-8DE8-DA5A966F9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CF535D-29E6-B4C5-79B9-D2DB2CD42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388B97-3A7A-577E-81C7-F7FD9CBF3725}"/>
              </a:ext>
            </a:extLst>
          </p:cNvPr>
          <p:cNvSpPr>
            <a:spLocks noGrp="1"/>
          </p:cNvSpPr>
          <p:nvPr>
            <p:ph type="dt" sz="half" idx="10"/>
          </p:nvPr>
        </p:nvSpPr>
        <p:spPr/>
        <p:txBody>
          <a:bodyPr/>
          <a:lstStyle/>
          <a:p>
            <a:fld id="{17EB6992-4C1A-400B-A471-D7AD014D3928}" type="datetime1">
              <a:rPr lang="zh-CN" altLang="en-US" smtClean="0"/>
              <a:t>2024/10/20</a:t>
            </a:fld>
            <a:endParaRPr lang="zh-CN" altLang="en-US"/>
          </a:p>
        </p:txBody>
      </p:sp>
      <p:sp>
        <p:nvSpPr>
          <p:cNvPr id="6" name="页脚占位符 5">
            <a:extLst>
              <a:ext uri="{FF2B5EF4-FFF2-40B4-BE49-F238E27FC236}">
                <a16:creationId xmlns:a16="http://schemas.microsoft.com/office/drawing/2014/main" id="{236C9B42-89E1-91AB-865D-6E6C7E219C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A89E1B-1BD4-3D08-8AB5-75451ECF1533}"/>
              </a:ext>
            </a:extLst>
          </p:cNvPr>
          <p:cNvSpPr>
            <a:spLocks noGrp="1"/>
          </p:cNvSpPr>
          <p:nvPr>
            <p:ph type="sldNum" sz="quarter" idx="12"/>
          </p:nvPr>
        </p:nvSpPr>
        <p:spPr/>
        <p:txBody>
          <a:bodyPr/>
          <a:lstStyle/>
          <a:p>
            <a:fld id="{64A3D1E4-01C9-4639-BD92-647A059E2A9D}" type="slidenum">
              <a:rPr lang="zh-CN" altLang="en-US" smtClean="0"/>
              <a:t>‹#›</a:t>
            </a:fld>
            <a:endParaRPr lang="zh-CN" altLang="en-US"/>
          </a:p>
        </p:txBody>
      </p:sp>
    </p:spTree>
    <p:extLst>
      <p:ext uri="{BB962C8B-B14F-4D97-AF65-F5344CB8AC3E}">
        <p14:creationId xmlns:p14="http://schemas.microsoft.com/office/powerpoint/2010/main" val="381557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4EE3DDF-B8EB-221E-C688-37FF0D2F3C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a</a:t>
            </a:r>
            <a:endParaRPr lang="zh-CN" altLang="en-US" dirty="0"/>
          </a:p>
        </p:txBody>
      </p:sp>
      <p:sp>
        <p:nvSpPr>
          <p:cNvPr id="3" name="文本占位符 2">
            <a:extLst>
              <a:ext uri="{FF2B5EF4-FFF2-40B4-BE49-F238E27FC236}">
                <a16:creationId xmlns:a16="http://schemas.microsoft.com/office/drawing/2014/main" id="{81F5BB57-2E8E-6D46-2E8E-A3D974209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a</a:t>
            </a:r>
            <a:endParaRPr lang="zh-CN" altLang="en-US" dirty="0"/>
          </a:p>
        </p:txBody>
      </p:sp>
      <p:sp>
        <p:nvSpPr>
          <p:cNvPr id="4" name="日期占位符 3">
            <a:extLst>
              <a:ext uri="{FF2B5EF4-FFF2-40B4-BE49-F238E27FC236}">
                <a16:creationId xmlns:a16="http://schemas.microsoft.com/office/drawing/2014/main" id="{2DEB94DA-4D09-5BB2-09D9-B0656763DC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6FD20-9951-4AE6-BCF2-DBB2BF1A25D9}"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8752A19F-9E09-E370-EB99-DFC69D967E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17CB374-3B40-D760-F516-FE2BDCF2A2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3D1E4-01C9-4639-BD92-647A059E2A9D}" type="slidenum">
              <a:rPr lang="zh-CN" altLang="en-US" smtClean="0"/>
              <a:t>‹#›</a:t>
            </a:fld>
            <a:endParaRPr lang="zh-CN" altLang="en-US"/>
          </a:p>
        </p:txBody>
      </p:sp>
    </p:spTree>
    <p:extLst>
      <p:ext uri="{BB962C8B-B14F-4D97-AF65-F5344CB8AC3E}">
        <p14:creationId xmlns:p14="http://schemas.microsoft.com/office/powerpoint/2010/main" val="2450365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2.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A161F-1234-0342-6FDA-FF4B5F0298F6}"/>
              </a:ext>
            </a:extLst>
          </p:cNvPr>
          <p:cNvSpPr>
            <a:spLocks noGrp="1"/>
          </p:cNvSpPr>
          <p:nvPr>
            <p:ph type="ctrTitle"/>
          </p:nvPr>
        </p:nvSpPr>
        <p:spPr/>
        <p:txBody>
          <a:bodyPr>
            <a:noAutofit/>
          </a:bodyPr>
          <a:lstStyle/>
          <a:p>
            <a:r>
              <a:rPr lang="en-US" altLang="zh-CN" sz="4400" dirty="0">
                <a:latin typeface="Arial" panose="020B0604020202020204" pitchFamily="34" charset="0"/>
                <a:cs typeface="Arial" panose="020B0604020202020204" pitchFamily="34" charset="0"/>
              </a:rPr>
              <a:t>An Introduction to Computational Neuroscience: from Brain simulation to </a:t>
            </a:r>
            <a:r>
              <a:rPr lang="en-US" altLang="zh-CN" sz="4400" dirty="0" err="1">
                <a:latin typeface="Arial" panose="020B0604020202020204" pitchFamily="34" charset="0"/>
                <a:cs typeface="Arial" panose="020B0604020202020204" pitchFamily="34" charset="0"/>
              </a:rPr>
              <a:t>NeuroAI</a:t>
            </a:r>
            <a:r>
              <a:rPr lang="en-US" altLang="zh-CN" sz="4400" dirty="0">
                <a:latin typeface="Arial" panose="020B0604020202020204" pitchFamily="34" charset="0"/>
                <a:cs typeface="Arial" panose="020B0604020202020204" pitchFamily="34" charset="0"/>
              </a:rPr>
              <a:t>  Project 2</a:t>
            </a:r>
            <a:endParaRPr lang="zh-CN" altLang="en-US" sz="4400" dirty="0">
              <a:latin typeface="Arial" panose="020B0604020202020204" pitchFamily="34" charset="0"/>
              <a:cs typeface="Arial" panose="020B0604020202020204" pitchFamily="34" charset="0"/>
            </a:endParaRPr>
          </a:p>
        </p:txBody>
      </p:sp>
      <p:sp>
        <p:nvSpPr>
          <p:cNvPr id="3" name="副标题 2">
            <a:extLst>
              <a:ext uri="{FF2B5EF4-FFF2-40B4-BE49-F238E27FC236}">
                <a16:creationId xmlns:a16="http://schemas.microsoft.com/office/drawing/2014/main" id="{A47C6C9B-9CD5-BFF6-9850-3C64CEFCFCD2}"/>
              </a:ext>
            </a:extLst>
          </p:cNvPr>
          <p:cNvSpPr>
            <a:spLocks noGrp="1"/>
          </p:cNvSpPr>
          <p:nvPr>
            <p:ph type="subTitle" idx="1"/>
          </p:nvPr>
        </p:nvSpPr>
        <p:spPr/>
        <p:txBody>
          <a:bodyPr/>
          <a:lstStyle/>
          <a:p>
            <a:r>
              <a:rPr lang="en-US" altLang="zh-CN" dirty="0" err="1">
                <a:latin typeface="Arial" panose="020B0604020202020204" pitchFamily="34" charset="0"/>
                <a:cs typeface="Arial" panose="020B0604020202020204" pitchFamily="34" charset="0"/>
              </a:rPr>
              <a:t>Yueying</a:t>
            </a:r>
            <a:r>
              <a:rPr lang="en-US" altLang="zh-CN" dirty="0">
                <a:latin typeface="Arial" panose="020B0604020202020204" pitchFamily="34" charset="0"/>
                <a:cs typeface="Arial" panose="020B0604020202020204" pitchFamily="34" charset="0"/>
              </a:rPr>
              <a:t> Luo, </a:t>
            </a:r>
            <a:r>
              <a:rPr lang="en-US" altLang="zh-CN" dirty="0" err="1">
                <a:latin typeface="Arial" panose="020B0604020202020204" pitchFamily="34" charset="0"/>
                <a:cs typeface="Arial" panose="020B0604020202020204" pitchFamily="34" charset="0"/>
              </a:rPr>
              <a:t>Yuanpei</a:t>
            </a:r>
            <a:r>
              <a:rPr lang="en-US" altLang="zh-CN" dirty="0">
                <a:latin typeface="Arial" panose="020B0604020202020204" pitchFamily="34" charset="0"/>
                <a:cs typeface="Arial" panose="020B0604020202020204" pitchFamily="34" charset="0"/>
              </a:rPr>
              <a:t> College</a:t>
            </a:r>
          </a:p>
          <a:p>
            <a:r>
              <a:rPr lang="en-US" altLang="zh-CN" dirty="0" err="1">
                <a:latin typeface="Arial" panose="020B0604020202020204" pitchFamily="34" charset="0"/>
                <a:cs typeface="Arial" panose="020B0604020202020204" pitchFamily="34" charset="0"/>
              </a:rPr>
              <a:t>Aiyu</a:t>
            </a:r>
            <a:r>
              <a:rPr lang="en-US" altLang="zh-CN" dirty="0">
                <a:latin typeface="Arial" panose="020B0604020202020204" pitchFamily="34" charset="0"/>
                <a:cs typeface="Arial" panose="020B0604020202020204" pitchFamily="34" charset="0"/>
              </a:rPr>
              <a:t> Wang, School of Physics</a:t>
            </a:r>
          </a:p>
          <a:p>
            <a:r>
              <a:rPr lang="en-US" altLang="zh-CN" dirty="0" err="1">
                <a:latin typeface="Arial" panose="020B0604020202020204" pitchFamily="34" charset="0"/>
                <a:cs typeface="Arial" panose="020B0604020202020204" pitchFamily="34" charset="0"/>
              </a:rPr>
              <a:t>Jiarui</a:t>
            </a:r>
            <a:r>
              <a:rPr lang="en-US" altLang="zh-CN" dirty="0">
                <a:latin typeface="Arial" panose="020B0604020202020204" pitchFamily="34" charset="0"/>
                <a:cs typeface="Arial" panose="020B0604020202020204" pitchFamily="34" charset="0"/>
              </a:rPr>
              <a:t> Sun, School of Life Science</a:t>
            </a:r>
            <a:endParaRPr lang="zh-CN" altLang="en-US" dirty="0">
              <a:latin typeface="Arial" panose="020B0604020202020204" pitchFamily="34" charset="0"/>
              <a:cs typeface="Arial" panose="020B0604020202020204" pitchFamily="34" charset="0"/>
            </a:endParaRPr>
          </a:p>
        </p:txBody>
      </p:sp>
      <p:sp>
        <p:nvSpPr>
          <p:cNvPr id="4" name="日期占位符 3">
            <a:extLst>
              <a:ext uri="{FF2B5EF4-FFF2-40B4-BE49-F238E27FC236}">
                <a16:creationId xmlns:a16="http://schemas.microsoft.com/office/drawing/2014/main" id="{A9EEEA77-7BA7-BBD5-7C87-3C0FA90B7C34}"/>
              </a:ext>
            </a:extLst>
          </p:cNvPr>
          <p:cNvSpPr>
            <a:spLocks noGrp="1"/>
          </p:cNvSpPr>
          <p:nvPr>
            <p:ph type="dt" sz="half" idx="10"/>
          </p:nvPr>
        </p:nvSpPr>
        <p:spPr/>
        <p:txBody>
          <a:bodyPr/>
          <a:lstStyle/>
          <a:p>
            <a:fld id="{F3CD9026-8108-45AE-B576-E720719E7A1D}"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7F6479CF-C0F7-F336-EC31-32B7ED394622}"/>
              </a:ext>
            </a:extLst>
          </p:cNvPr>
          <p:cNvSpPr>
            <a:spLocks noGrp="1"/>
          </p:cNvSpPr>
          <p:nvPr>
            <p:ph type="sldNum" sz="quarter" idx="12"/>
          </p:nvPr>
        </p:nvSpPr>
        <p:spPr/>
        <p:txBody>
          <a:bodyPr/>
          <a:lstStyle/>
          <a:p>
            <a:fld id="{64A3D1E4-01C9-4639-BD92-647A059E2A9D}" type="slidenum">
              <a:rPr lang="zh-CN" altLang="en-US" smtClean="0"/>
              <a:t>1</a:t>
            </a:fld>
            <a:endParaRPr lang="zh-CN" altLang="en-US" dirty="0"/>
          </a:p>
        </p:txBody>
      </p:sp>
    </p:spTree>
    <p:extLst>
      <p:ext uri="{BB962C8B-B14F-4D97-AF65-F5344CB8AC3E}">
        <p14:creationId xmlns:p14="http://schemas.microsoft.com/office/powerpoint/2010/main" val="1917391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BE22D-5816-572C-7D5B-FF31F4C163CA}"/>
              </a:ext>
            </a:extLst>
          </p:cNvPr>
          <p:cNvSpPr>
            <a:spLocks noGrp="1"/>
          </p:cNvSpPr>
          <p:nvPr>
            <p:ph type="title"/>
          </p:nvPr>
        </p:nvSpPr>
        <p:spPr>
          <a:xfrm>
            <a:off x="838200" y="365125"/>
            <a:ext cx="10515600" cy="1325563"/>
          </a:xfrm>
        </p:spPr>
        <p:txBody>
          <a:bodyPr/>
          <a:lstStyle/>
          <a:p>
            <a:r>
              <a:rPr lang="en-US" altLang="zh-CN" dirty="0"/>
              <a:t>Simulation</a:t>
            </a:r>
            <a:endParaRPr lang="zh-CN" altLang="en-US" dirty="0"/>
          </a:p>
        </p:txBody>
      </p:sp>
      <p:sp>
        <p:nvSpPr>
          <p:cNvPr id="4" name="日期占位符 3">
            <a:extLst>
              <a:ext uri="{FF2B5EF4-FFF2-40B4-BE49-F238E27FC236}">
                <a16:creationId xmlns:a16="http://schemas.microsoft.com/office/drawing/2014/main" id="{B8D1F675-6A05-5F8C-6ECF-BFD355126E17}"/>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A14643BC-8C47-5C9E-EBA6-D402D2FC677D}"/>
              </a:ext>
            </a:extLst>
          </p:cNvPr>
          <p:cNvSpPr>
            <a:spLocks noGrp="1"/>
          </p:cNvSpPr>
          <p:nvPr>
            <p:ph type="sldNum" sz="quarter" idx="12"/>
          </p:nvPr>
        </p:nvSpPr>
        <p:spPr/>
        <p:txBody>
          <a:bodyPr/>
          <a:lstStyle/>
          <a:p>
            <a:fld id="{64A3D1E4-01C9-4639-BD92-647A059E2A9D}" type="slidenum">
              <a:rPr lang="zh-CN" altLang="en-US" smtClean="0"/>
              <a:t>10</a:t>
            </a:fld>
            <a:endParaRPr lang="zh-CN" altLang="en-US"/>
          </a:p>
        </p:txBody>
      </p:sp>
      <p:pic>
        <p:nvPicPr>
          <p:cNvPr id="7" name="图片 6">
            <a:extLst>
              <a:ext uri="{FF2B5EF4-FFF2-40B4-BE49-F238E27FC236}">
                <a16:creationId xmlns:a16="http://schemas.microsoft.com/office/drawing/2014/main" id="{D58E8786-35CF-2F82-8282-94B2AE0D383A}"/>
              </a:ext>
            </a:extLst>
          </p:cNvPr>
          <p:cNvPicPr>
            <a:picLocks noChangeAspect="1"/>
          </p:cNvPicPr>
          <p:nvPr/>
        </p:nvPicPr>
        <p:blipFill>
          <a:blip r:embed="rId3"/>
          <a:stretch>
            <a:fillRect/>
          </a:stretch>
        </p:blipFill>
        <p:spPr>
          <a:xfrm>
            <a:off x="406075" y="1825625"/>
            <a:ext cx="11379850" cy="3545514"/>
          </a:xfrm>
          <a:prstGeom prst="rect">
            <a:avLst/>
          </a:prstGeom>
        </p:spPr>
      </p:pic>
    </p:spTree>
    <p:extLst>
      <p:ext uri="{BB962C8B-B14F-4D97-AF65-F5344CB8AC3E}">
        <p14:creationId xmlns:p14="http://schemas.microsoft.com/office/powerpoint/2010/main" val="2755921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7D229-F20D-F30B-1497-E45858FA3EE6}"/>
              </a:ext>
            </a:extLst>
          </p:cNvPr>
          <p:cNvSpPr>
            <a:spLocks noGrp="1"/>
          </p:cNvSpPr>
          <p:nvPr>
            <p:ph type="title"/>
          </p:nvPr>
        </p:nvSpPr>
        <p:spPr>
          <a:xfrm>
            <a:off x="838200" y="365125"/>
            <a:ext cx="10515600" cy="1325563"/>
          </a:xfrm>
        </p:spPr>
        <p:txBody>
          <a:bodyPr/>
          <a:lstStyle/>
          <a:p>
            <a:r>
              <a:rPr lang="en-US" altLang="zh-CN" dirty="0"/>
              <a:t>BK channel (KCa1.1) expression in brain and footprint pattern</a:t>
            </a:r>
            <a:endParaRPr lang="zh-CN" altLang="en-US" dirty="0"/>
          </a:p>
        </p:txBody>
      </p:sp>
      <p:sp>
        <p:nvSpPr>
          <p:cNvPr id="4" name="日期占位符 3">
            <a:extLst>
              <a:ext uri="{FF2B5EF4-FFF2-40B4-BE49-F238E27FC236}">
                <a16:creationId xmlns:a16="http://schemas.microsoft.com/office/drawing/2014/main" id="{33B17C5B-2B29-37D1-3D06-8E2EC154099F}"/>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4A286267-909C-867C-D30A-D5652B1127B4}"/>
              </a:ext>
            </a:extLst>
          </p:cNvPr>
          <p:cNvSpPr>
            <a:spLocks noGrp="1"/>
          </p:cNvSpPr>
          <p:nvPr>
            <p:ph type="sldNum" sz="quarter" idx="12"/>
          </p:nvPr>
        </p:nvSpPr>
        <p:spPr/>
        <p:txBody>
          <a:bodyPr/>
          <a:lstStyle/>
          <a:p>
            <a:fld id="{64A3D1E4-01C9-4639-BD92-647A059E2A9D}" type="slidenum">
              <a:rPr lang="zh-CN" altLang="en-US" smtClean="0"/>
              <a:t>11</a:t>
            </a:fld>
            <a:endParaRPr lang="zh-CN" altLang="en-US"/>
          </a:p>
        </p:txBody>
      </p:sp>
      <p:pic>
        <p:nvPicPr>
          <p:cNvPr id="11" name="图片 10">
            <a:extLst>
              <a:ext uri="{FF2B5EF4-FFF2-40B4-BE49-F238E27FC236}">
                <a16:creationId xmlns:a16="http://schemas.microsoft.com/office/drawing/2014/main" id="{9C23DB90-BA49-C5D6-6E24-1A414ACCE271}"/>
              </a:ext>
            </a:extLst>
          </p:cNvPr>
          <p:cNvPicPr>
            <a:picLocks noChangeAspect="1"/>
          </p:cNvPicPr>
          <p:nvPr/>
        </p:nvPicPr>
        <p:blipFill>
          <a:blip r:embed="rId3"/>
          <a:stretch>
            <a:fillRect/>
          </a:stretch>
        </p:blipFill>
        <p:spPr>
          <a:xfrm>
            <a:off x="6347408" y="1877759"/>
            <a:ext cx="5113968" cy="3783591"/>
          </a:xfrm>
          <a:prstGeom prst="rect">
            <a:avLst/>
          </a:prstGeom>
        </p:spPr>
      </p:pic>
      <p:pic>
        <p:nvPicPr>
          <p:cNvPr id="9" name="图片 8">
            <a:extLst>
              <a:ext uri="{FF2B5EF4-FFF2-40B4-BE49-F238E27FC236}">
                <a16:creationId xmlns:a16="http://schemas.microsoft.com/office/drawing/2014/main" id="{DE6834BE-BE32-DC32-FDED-0D8ADB451345}"/>
              </a:ext>
            </a:extLst>
          </p:cNvPr>
          <p:cNvPicPr>
            <a:picLocks noChangeAspect="1"/>
          </p:cNvPicPr>
          <p:nvPr/>
        </p:nvPicPr>
        <p:blipFill>
          <a:blip r:embed="rId4"/>
          <a:stretch>
            <a:fillRect/>
          </a:stretch>
        </p:blipFill>
        <p:spPr>
          <a:xfrm>
            <a:off x="938176" y="2382050"/>
            <a:ext cx="5587384" cy="2770549"/>
          </a:xfrm>
          <a:prstGeom prst="rect">
            <a:avLst/>
          </a:prstGeom>
        </p:spPr>
      </p:pic>
      <p:sp>
        <p:nvSpPr>
          <p:cNvPr id="14" name="文本框 13">
            <a:extLst>
              <a:ext uri="{FF2B5EF4-FFF2-40B4-BE49-F238E27FC236}">
                <a16:creationId xmlns:a16="http://schemas.microsoft.com/office/drawing/2014/main" id="{02D687C0-B261-E002-4A86-A2EA786C0580}"/>
              </a:ext>
            </a:extLst>
          </p:cNvPr>
          <p:cNvSpPr txBox="1"/>
          <p:nvPr/>
        </p:nvSpPr>
        <p:spPr>
          <a:xfrm>
            <a:off x="9280478" y="6023074"/>
            <a:ext cx="2073323" cy="307777"/>
          </a:xfrm>
          <a:prstGeom prst="rect">
            <a:avLst/>
          </a:prstGeom>
          <a:noFill/>
        </p:spPr>
        <p:txBody>
          <a:bodyPr wrap="square" rtlCol="0">
            <a:spAutoFit/>
          </a:bodyPr>
          <a:lstStyle/>
          <a:p>
            <a:pPr algn="r"/>
            <a:r>
              <a:rPr lang="en-US" altLang="zh-CN" sz="1400" dirty="0" err="1">
                <a:latin typeface="Arial" panose="020B0604020202020204" pitchFamily="34" charset="0"/>
                <a:cs typeface="Arial" panose="020B0604020202020204" pitchFamily="34" charset="0"/>
              </a:rPr>
              <a:t>P.Ruth</a:t>
            </a:r>
            <a:r>
              <a:rPr lang="en-US" altLang="zh-CN" sz="1400" b="1" i="1" dirty="0">
                <a:latin typeface="Arial" panose="020B0604020202020204" pitchFamily="34" charset="0"/>
                <a:cs typeface="Arial" panose="020B0604020202020204" pitchFamily="34" charset="0"/>
              </a:rPr>
              <a:t>, PNAS, </a:t>
            </a:r>
            <a:r>
              <a:rPr lang="en-US" altLang="zh-CN" sz="1400" dirty="0">
                <a:latin typeface="Arial" panose="020B0604020202020204" pitchFamily="34" charset="0"/>
                <a:cs typeface="Arial" panose="020B0604020202020204" pitchFamily="34" charset="0"/>
              </a:rPr>
              <a:t>2004</a:t>
            </a:r>
            <a:endParaRPr lang="zh-CN" altLang="en-US" sz="1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9068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A15D8-2CC1-53D4-8867-915C38ABF242}"/>
              </a:ext>
            </a:extLst>
          </p:cNvPr>
          <p:cNvSpPr>
            <a:spLocks noGrp="1"/>
          </p:cNvSpPr>
          <p:nvPr>
            <p:ph type="title"/>
          </p:nvPr>
        </p:nvSpPr>
        <p:spPr>
          <a:xfrm>
            <a:off x="838200" y="365125"/>
            <a:ext cx="10515600" cy="1325563"/>
          </a:xfrm>
        </p:spPr>
        <p:txBody>
          <a:bodyPr/>
          <a:lstStyle/>
          <a:p>
            <a:r>
              <a:rPr lang="en-US" altLang="zh-CN" dirty="0"/>
              <a:t>Experimental Observation	</a:t>
            </a:r>
            <a:endParaRPr lang="zh-CN" altLang="en-US" dirty="0"/>
          </a:p>
        </p:txBody>
      </p:sp>
      <p:sp>
        <p:nvSpPr>
          <p:cNvPr id="3" name="内容占位符 2">
            <a:extLst>
              <a:ext uri="{FF2B5EF4-FFF2-40B4-BE49-F238E27FC236}">
                <a16:creationId xmlns:a16="http://schemas.microsoft.com/office/drawing/2014/main" id="{1D788314-E682-62FE-D5FD-BF856CD9C5AD}"/>
              </a:ext>
            </a:extLst>
          </p:cNvPr>
          <p:cNvSpPr>
            <a:spLocks noGrp="1"/>
          </p:cNvSpPr>
          <p:nvPr>
            <p:ph idx="1"/>
          </p:nvPr>
        </p:nvSpPr>
        <p:spPr>
          <a:xfrm>
            <a:off x="6365196" y="1825625"/>
            <a:ext cx="4988604" cy="4351338"/>
          </a:xfrm>
        </p:spPr>
        <p:txBody>
          <a:bodyPr>
            <a:normAutofit/>
          </a:bodyPr>
          <a:lstStyle/>
          <a:p>
            <a:r>
              <a:rPr lang="en-US" altLang="zh-CN" dirty="0"/>
              <a:t>Initial voltage: -60 to -70 mV</a:t>
            </a:r>
          </a:p>
          <a:p>
            <a:r>
              <a:rPr lang="en-US" altLang="zh-CN" dirty="0"/>
              <a:t>Evoke APs by depolarizing current pulses. </a:t>
            </a:r>
            <a:endParaRPr lang="zh-CN" altLang="en-US" dirty="0"/>
          </a:p>
        </p:txBody>
      </p:sp>
      <p:sp>
        <p:nvSpPr>
          <p:cNvPr id="4" name="日期占位符 3">
            <a:extLst>
              <a:ext uri="{FF2B5EF4-FFF2-40B4-BE49-F238E27FC236}">
                <a16:creationId xmlns:a16="http://schemas.microsoft.com/office/drawing/2014/main" id="{9CA1CB52-57FB-17C7-0F03-F08A23829EF9}"/>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759AA476-29D7-2346-021D-BCB43FC48FF0}"/>
              </a:ext>
            </a:extLst>
          </p:cNvPr>
          <p:cNvSpPr>
            <a:spLocks noGrp="1"/>
          </p:cNvSpPr>
          <p:nvPr>
            <p:ph type="sldNum" sz="quarter" idx="12"/>
          </p:nvPr>
        </p:nvSpPr>
        <p:spPr/>
        <p:txBody>
          <a:bodyPr/>
          <a:lstStyle/>
          <a:p>
            <a:fld id="{64A3D1E4-01C9-4639-BD92-647A059E2A9D}" type="slidenum">
              <a:rPr lang="zh-CN" altLang="en-US" smtClean="0"/>
              <a:t>12</a:t>
            </a:fld>
            <a:endParaRPr lang="zh-CN" altLang="en-US"/>
          </a:p>
        </p:txBody>
      </p:sp>
      <p:pic>
        <p:nvPicPr>
          <p:cNvPr id="7" name="图片 6">
            <a:extLst>
              <a:ext uri="{FF2B5EF4-FFF2-40B4-BE49-F238E27FC236}">
                <a16:creationId xmlns:a16="http://schemas.microsoft.com/office/drawing/2014/main" id="{18593AE7-F97D-E0A8-E9E4-CF7D51EAC625}"/>
              </a:ext>
            </a:extLst>
          </p:cNvPr>
          <p:cNvPicPr>
            <a:picLocks noChangeAspect="1"/>
          </p:cNvPicPr>
          <p:nvPr/>
        </p:nvPicPr>
        <p:blipFill>
          <a:blip r:embed="rId3"/>
          <a:stretch>
            <a:fillRect/>
          </a:stretch>
        </p:blipFill>
        <p:spPr>
          <a:xfrm>
            <a:off x="974046" y="1616441"/>
            <a:ext cx="4988604" cy="4560521"/>
          </a:xfrm>
          <a:prstGeom prst="rect">
            <a:avLst/>
          </a:prstGeom>
        </p:spPr>
      </p:pic>
      <p:sp>
        <p:nvSpPr>
          <p:cNvPr id="10" name="文本框 9">
            <a:extLst>
              <a:ext uri="{FF2B5EF4-FFF2-40B4-BE49-F238E27FC236}">
                <a16:creationId xmlns:a16="http://schemas.microsoft.com/office/drawing/2014/main" id="{929DB74A-9892-7AD0-21D9-3C436127E9C7}"/>
              </a:ext>
            </a:extLst>
          </p:cNvPr>
          <p:cNvSpPr txBox="1"/>
          <p:nvPr/>
        </p:nvSpPr>
        <p:spPr>
          <a:xfrm>
            <a:off x="9497908" y="6023074"/>
            <a:ext cx="1855893" cy="307777"/>
          </a:xfrm>
          <a:prstGeom prst="rect">
            <a:avLst/>
          </a:prstGeom>
          <a:noFill/>
        </p:spPr>
        <p:txBody>
          <a:bodyPr wrap="none" rtlCol="0">
            <a:spAutoFit/>
          </a:bodyPr>
          <a:lstStyle/>
          <a:p>
            <a:pPr algn="r"/>
            <a:r>
              <a:rPr lang="en-US" altLang="zh-CN" sz="1400" dirty="0" err="1">
                <a:latin typeface="Arial" panose="020B0604020202020204" pitchFamily="34" charset="0"/>
                <a:cs typeface="Arial" panose="020B0604020202020204" pitchFamily="34" charset="0"/>
              </a:rPr>
              <a:t>P.Ruth</a:t>
            </a:r>
            <a:r>
              <a:rPr lang="en-US" altLang="zh-CN" sz="1400" b="1" i="1" dirty="0">
                <a:latin typeface="Arial" panose="020B0604020202020204" pitchFamily="34" charset="0"/>
                <a:cs typeface="Arial" panose="020B0604020202020204" pitchFamily="34" charset="0"/>
              </a:rPr>
              <a:t>, PNAS, </a:t>
            </a:r>
            <a:r>
              <a:rPr lang="en-US" altLang="zh-CN" sz="1400" dirty="0">
                <a:latin typeface="Arial" panose="020B0604020202020204" pitchFamily="34" charset="0"/>
                <a:cs typeface="Arial" panose="020B0604020202020204" pitchFamily="34" charset="0"/>
              </a:rPr>
              <a:t>2004</a:t>
            </a:r>
            <a:endParaRPr lang="zh-CN" altLang="en-US" sz="1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156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A15D8-2CC1-53D4-8867-915C38ABF242}"/>
              </a:ext>
            </a:extLst>
          </p:cNvPr>
          <p:cNvSpPr>
            <a:spLocks noGrp="1"/>
          </p:cNvSpPr>
          <p:nvPr>
            <p:ph type="title"/>
          </p:nvPr>
        </p:nvSpPr>
        <p:spPr>
          <a:xfrm>
            <a:off x="838200" y="365125"/>
            <a:ext cx="10515600" cy="1325563"/>
          </a:xfrm>
        </p:spPr>
        <p:txBody>
          <a:bodyPr/>
          <a:lstStyle/>
          <a:p>
            <a:r>
              <a:rPr lang="en-US" altLang="zh-CN" dirty="0"/>
              <a:t>Experimental Observation	</a:t>
            </a:r>
            <a:endParaRPr lang="zh-CN" altLang="en-US" dirty="0"/>
          </a:p>
        </p:txBody>
      </p:sp>
      <p:sp>
        <p:nvSpPr>
          <p:cNvPr id="3" name="内容占位符 2">
            <a:extLst>
              <a:ext uri="{FF2B5EF4-FFF2-40B4-BE49-F238E27FC236}">
                <a16:creationId xmlns:a16="http://schemas.microsoft.com/office/drawing/2014/main" id="{1D788314-E682-62FE-D5FD-BF856CD9C5AD}"/>
              </a:ext>
            </a:extLst>
          </p:cNvPr>
          <p:cNvSpPr>
            <a:spLocks noGrp="1"/>
          </p:cNvSpPr>
          <p:nvPr>
            <p:ph idx="1"/>
          </p:nvPr>
        </p:nvSpPr>
        <p:spPr>
          <a:xfrm>
            <a:off x="838200" y="1825625"/>
            <a:ext cx="4685957" cy="4351338"/>
          </a:xfrm>
        </p:spPr>
        <p:txBody>
          <a:bodyPr>
            <a:normAutofit/>
          </a:bodyPr>
          <a:lstStyle/>
          <a:p>
            <a:r>
              <a:rPr lang="en-US" altLang="zh-CN" dirty="0"/>
              <a:t>depolarized level (-45 to -50 mV), no AP</a:t>
            </a:r>
          </a:p>
          <a:p>
            <a:r>
              <a:rPr lang="en-US" altLang="zh-CN" dirty="0"/>
              <a:t>hyperpolarized to -70  or -80 mV</a:t>
            </a:r>
          </a:p>
          <a:p>
            <a:r>
              <a:rPr lang="en-US" altLang="zh-CN" dirty="0"/>
              <a:t>paired-pulse  depression</a:t>
            </a:r>
            <a:endParaRPr lang="zh-CN" altLang="en-US" dirty="0"/>
          </a:p>
        </p:txBody>
      </p:sp>
      <p:sp>
        <p:nvSpPr>
          <p:cNvPr id="4" name="日期占位符 3">
            <a:extLst>
              <a:ext uri="{FF2B5EF4-FFF2-40B4-BE49-F238E27FC236}">
                <a16:creationId xmlns:a16="http://schemas.microsoft.com/office/drawing/2014/main" id="{9CA1CB52-57FB-17C7-0F03-F08A23829EF9}"/>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759AA476-29D7-2346-021D-BCB43FC48FF0}"/>
              </a:ext>
            </a:extLst>
          </p:cNvPr>
          <p:cNvSpPr>
            <a:spLocks noGrp="1"/>
          </p:cNvSpPr>
          <p:nvPr>
            <p:ph type="sldNum" sz="quarter" idx="12"/>
          </p:nvPr>
        </p:nvSpPr>
        <p:spPr/>
        <p:txBody>
          <a:bodyPr/>
          <a:lstStyle/>
          <a:p>
            <a:fld id="{64A3D1E4-01C9-4639-BD92-647A059E2A9D}" type="slidenum">
              <a:rPr lang="zh-CN" altLang="en-US" smtClean="0"/>
              <a:t>13</a:t>
            </a:fld>
            <a:endParaRPr lang="zh-CN" altLang="en-US"/>
          </a:p>
        </p:txBody>
      </p:sp>
      <p:pic>
        <p:nvPicPr>
          <p:cNvPr id="9" name="图片 8">
            <a:extLst>
              <a:ext uri="{FF2B5EF4-FFF2-40B4-BE49-F238E27FC236}">
                <a16:creationId xmlns:a16="http://schemas.microsoft.com/office/drawing/2014/main" id="{27F1C0F4-9B7D-0556-F98A-0808574B2E0C}"/>
              </a:ext>
            </a:extLst>
          </p:cNvPr>
          <p:cNvPicPr>
            <a:picLocks noChangeAspect="1"/>
          </p:cNvPicPr>
          <p:nvPr/>
        </p:nvPicPr>
        <p:blipFill>
          <a:blip r:embed="rId3"/>
          <a:stretch>
            <a:fillRect/>
          </a:stretch>
        </p:blipFill>
        <p:spPr>
          <a:xfrm>
            <a:off x="5524157" y="1631640"/>
            <a:ext cx="5847211" cy="4450483"/>
          </a:xfrm>
          <a:prstGeom prst="rect">
            <a:avLst/>
          </a:prstGeom>
        </p:spPr>
      </p:pic>
      <p:sp>
        <p:nvSpPr>
          <p:cNvPr id="10" name="文本框 9">
            <a:extLst>
              <a:ext uri="{FF2B5EF4-FFF2-40B4-BE49-F238E27FC236}">
                <a16:creationId xmlns:a16="http://schemas.microsoft.com/office/drawing/2014/main" id="{929DB74A-9892-7AD0-21D9-3C436127E9C7}"/>
              </a:ext>
            </a:extLst>
          </p:cNvPr>
          <p:cNvSpPr txBox="1"/>
          <p:nvPr/>
        </p:nvSpPr>
        <p:spPr>
          <a:xfrm>
            <a:off x="9497908" y="6023074"/>
            <a:ext cx="1855893" cy="307777"/>
          </a:xfrm>
          <a:prstGeom prst="rect">
            <a:avLst/>
          </a:prstGeom>
          <a:noFill/>
        </p:spPr>
        <p:txBody>
          <a:bodyPr wrap="none" rtlCol="0">
            <a:spAutoFit/>
          </a:bodyPr>
          <a:lstStyle/>
          <a:p>
            <a:pPr algn="r"/>
            <a:r>
              <a:rPr lang="en-US" altLang="zh-CN" sz="1400" dirty="0" err="1">
                <a:latin typeface="Arial" panose="020B0604020202020204" pitchFamily="34" charset="0"/>
                <a:cs typeface="Arial" panose="020B0604020202020204" pitchFamily="34" charset="0"/>
              </a:rPr>
              <a:t>P.Ruth</a:t>
            </a:r>
            <a:r>
              <a:rPr lang="en-US" altLang="zh-CN" sz="1400" b="1" i="1" dirty="0">
                <a:latin typeface="Arial" panose="020B0604020202020204" pitchFamily="34" charset="0"/>
                <a:cs typeface="Arial" panose="020B0604020202020204" pitchFamily="34" charset="0"/>
              </a:rPr>
              <a:t>, PNAS, </a:t>
            </a:r>
            <a:r>
              <a:rPr lang="en-US" altLang="zh-CN" sz="1400" dirty="0">
                <a:latin typeface="Arial" panose="020B0604020202020204" pitchFamily="34" charset="0"/>
                <a:cs typeface="Arial" panose="020B0604020202020204" pitchFamily="34" charset="0"/>
              </a:rPr>
              <a:t>2004</a:t>
            </a:r>
            <a:endParaRPr lang="zh-CN" altLang="en-US" sz="1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517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39123-6C3B-2D72-80E9-F5E936543898}"/>
              </a:ext>
            </a:extLst>
          </p:cNvPr>
          <p:cNvSpPr>
            <a:spLocks noGrp="1"/>
          </p:cNvSpPr>
          <p:nvPr>
            <p:ph type="title"/>
          </p:nvPr>
        </p:nvSpPr>
        <p:spPr>
          <a:xfrm>
            <a:off x="838200" y="365125"/>
            <a:ext cx="10515600" cy="1325563"/>
          </a:xfrm>
        </p:spPr>
        <p:txBody>
          <a:bodyPr/>
          <a:lstStyle/>
          <a:p>
            <a:r>
              <a:rPr lang="en-US" altLang="zh-CN" dirty="0"/>
              <a:t>Model – a</a:t>
            </a:r>
            <a:r>
              <a:rPr lang="zh-CN" altLang="en-US" dirty="0"/>
              <a:t> </a:t>
            </a:r>
            <a:r>
              <a:rPr lang="en-US" altLang="zh-CN" dirty="0"/>
              <a:t>detailed</a:t>
            </a:r>
            <a:r>
              <a:rPr lang="zh-CN" altLang="en-US" dirty="0"/>
              <a:t> </a:t>
            </a:r>
            <a:r>
              <a:rPr lang="en-US" altLang="zh-CN" dirty="0"/>
              <a:t>Purkinje Cell Model</a:t>
            </a:r>
            <a:endParaRPr lang="zh-CN" altLang="en-US" dirty="0"/>
          </a:p>
        </p:txBody>
      </p:sp>
      <p:sp>
        <p:nvSpPr>
          <p:cNvPr id="4" name="日期占位符 3">
            <a:extLst>
              <a:ext uri="{FF2B5EF4-FFF2-40B4-BE49-F238E27FC236}">
                <a16:creationId xmlns:a16="http://schemas.microsoft.com/office/drawing/2014/main" id="{76C4D1CD-CD00-8EDE-15D4-9179CEF62078}"/>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8E3C8B61-EB2C-777F-7F4D-798A832F2279}"/>
              </a:ext>
            </a:extLst>
          </p:cNvPr>
          <p:cNvSpPr>
            <a:spLocks noGrp="1"/>
          </p:cNvSpPr>
          <p:nvPr>
            <p:ph type="sldNum" sz="quarter" idx="12"/>
          </p:nvPr>
        </p:nvSpPr>
        <p:spPr/>
        <p:txBody>
          <a:bodyPr/>
          <a:lstStyle/>
          <a:p>
            <a:fld id="{64A3D1E4-01C9-4639-BD92-647A059E2A9D}" type="slidenum">
              <a:rPr lang="zh-CN" altLang="en-US" smtClean="0"/>
              <a:t>14</a:t>
            </a:fld>
            <a:endParaRPr lang="zh-CN" altLang="en-US"/>
          </a:p>
        </p:txBody>
      </p:sp>
      <p:pic>
        <p:nvPicPr>
          <p:cNvPr id="7" name="图片 6">
            <a:extLst>
              <a:ext uri="{FF2B5EF4-FFF2-40B4-BE49-F238E27FC236}">
                <a16:creationId xmlns:a16="http://schemas.microsoft.com/office/drawing/2014/main" id="{A6BF61F0-2942-6D5F-7B55-886118A6816D}"/>
              </a:ext>
            </a:extLst>
          </p:cNvPr>
          <p:cNvPicPr>
            <a:picLocks noChangeAspect="1"/>
          </p:cNvPicPr>
          <p:nvPr/>
        </p:nvPicPr>
        <p:blipFill>
          <a:blip r:embed="rId2"/>
          <a:stretch>
            <a:fillRect/>
          </a:stretch>
        </p:blipFill>
        <p:spPr>
          <a:xfrm>
            <a:off x="838200" y="2095092"/>
            <a:ext cx="10585626" cy="2667815"/>
          </a:xfrm>
          <a:prstGeom prst="rect">
            <a:avLst/>
          </a:prstGeom>
        </p:spPr>
      </p:pic>
    </p:spTree>
    <p:extLst>
      <p:ext uri="{BB962C8B-B14F-4D97-AF65-F5344CB8AC3E}">
        <p14:creationId xmlns:p14="http://schemas.microsoft.com/office/powerpoint/2010/main" val="3298603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45DAD-8DAB-9B09-8083-BEB745687844}"/>
              </a:ext>
            </a:extLst>
          </p:cNvPr>
          <p:cNvSpPr>
            <a:spLocks noGrp="1"/>
          </p:cNvSpPr>
          <p:nvPr>
            <p:ph type="title"/>
          </p:nvPr>
        </p:nvSpPr>
        <p:spPr>
          <a:xfrm>
            <a:off x="838200" y="365125"/>
            <a:ext cx="10515600" cy="1325563"/>
          </a:xfrm>
        </p:spPr>
        <p:txBody>
          <a:bodyPr/>
          <a:lstStyle/>
          <a:p>
            <a:r>
              <a:rPr lang="en-US" altLang="zh-CN" dirty="0"/>
              <a:t>Model - 2–3 months old Guinea pig</a:t>
            </a:r>
            <a:endParaRPr lang="zh-CN" altLang="en-US" dirty="0"/>
          </a:p>
        </p:txBody>
      </p:sp>
      <p:sp>
        <p:nvSpPr>
          <p:cNvPr id="4" name="日期占位符 3">
            <a:extLst>
              <a:ext uri="{FF2B5EF4-FFF2-40B4-BE49-F238E27FC236}">
                <a16:creationId xmlns:a16="http://schemas.microsoft.com/office/drawing/2014/main" id="{B28DAB8F-DA5A-131B-90F5-373C43C68929}"/>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335EB78B-7CB6-F479-B9A7-86AD68B26ABB}"/>
              </a:ext>
            </a:extLst>
          </p:cNvPr>
          <p:cNvSpPr>
            <a:spLocks noGrp="1"/>
          </p:cNvSpPr>
          <p:nvPr>
            <p:ph type="sldNum" sz="quarter" idx="12"/>
          </p:nvPr>
        </p:nvSpPr>
        <p:spPr/>
        <p:txBody>
          <a:bodyPr/>
          <a:lstStyle/>
          <a:p>
            <a:fld id="{64A3D1E4-01C9-4639-BD92-647A059E2A9D}" type="slidenum">
              <a:rPr lang="zh-CN" altLang="en-US" smtClean="0"/>
              <a:t>15</a:t>
            </a:fld>
            <a:endParaRPr lang="zh-CN" altLang="en-US"/>
          </a:p>
        </p:txBody>
      </p:sp>
      <p:pic>
        <p:nvPicPr>
          <p:cNvPr id="11" name="图片 10">
            <a:extLst>
              <a:ext uri="{FF2B5EF4-FFF2-40B4-BE49-F238E27FC236}">
                <a16:creationId xmlns:a16="http://schemas.microsoft.com/office/drawing/2014/main" id="{84537537-C5AC-4550-D0CC-0620C1DC6998}"/>
              </a:ext>
            </a:extLst>
          </p:cNvPr>
          <p:cNvPicPr>
            <a:picLocks noChangeAspect="1"/>
          </p:cNvPicPr>
          <p:nvPr/>
        </p:nvPicPr>
        <p:blipFill>
          <a:blip r:embed="rId3"/>
          <a:srcRect l="26480"/>
          <a:stretch/>
        </p:blipFill>
        <p:spPr>
          <a:xfrm>
            <a:off x="6993728" y="2127305"/>
            <a:ext cx="4523336" cy="2827803"/>
          </a:xfrm>
          <a:prstGeom prst="rect">
            <a:avLst/>
          </a:prstGeom>
        </p:spPr>
      </p:pic>
      <p:pic>
        <p:nvPicPr>
          <p:cNvPr id="13" name="图片 12">
            <a:extLst>
              <a:ext uri="{FF2B5EF4-FFF2-40B4-BE49-F238E27FC236}">
                <a16:creationId xmlns:a16="http://schemas.microsoft.com/office/drawing/2014/main" id="{BD57AF79-CFAA-E8BF-53D8-F737295E7E7D}"/>
              </a:ext>
            </a:extLst>
          </p:cNvPr>
          <p:cNvPicPr>
            <a:picLocks noChangeAspect="1"/>
          </p:cNvPicPr>
          <p:nvPr/>
        </p:nvPicPr>
        <p:blipFill>
          <a:blip r:embed="rId3"/>
          <a:srcRect l="1898" t="17402" r="74233" b="450"/>
          <a:stretch/>
        </p:blipFill>
        <p:spPr>
          <a:xfrm>
            <a:off x="4870126" y="1934989"/>
            <a:ext cx="2030851" cy="3212433"/>
          </a:xfrm>
          <a:prstGeom prst="rect">
            <a:avLst/>
          </a:prstGeom>
        </p:spPr>
      </p:pic>
      <p:sp>
        <p:nvSpPr>
          <p:cNvPr id="18" name="文本框 17">
            <a:extLst>
              <a:ext uri="{FF2B5EF4-FFF2-40B4-BE49-F238E27FC236}">
                <a16:creationId xmlns:a16="http://schemas.microsoft.com/office/drawing/2014/main" id="{E9D4D0EB-3562-F9FF-80E3-523058925B58}"/>
              </a:ext>
            </a:extLst>
          </p:cNvPr>
          <p:cNvSpPr txBox="1"/>
          <p:nvPr/>
        </p:nvSpPr>
        <p:spPr>
          <a:xfrm>
            <a:off x="6476294" y="5739566"/>
            <a:ext cx="373531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M. Stefano, et al</a:t>
            </a:r>
            <a:r>
              <a:rPr lang="en-US" altLang="zh-CN" sz="1400" b="1" i="1" dirty="0">
                <a:latin typeface="Arial" panose="020B0604020202020204" pitchFamily="34" charset="0"/>
                <a:cs typeface="Arial" panose="020B0604020202020204" pitchFamily="34" charset="0"/>
              </a:rPr>
              <a:t>, Front Cell </a:t>
            </a:r>
            <a:r>
              <a:rPr lang="en-US" altLang="zh-CN" sz="1400" b="1" i="1" dirty="0" err="1">
                <a:latin typeface="Arial" panose="020B0604020202020204" pitchFamily="34" charset="0"/>
                <a:cs typeface="Arial" panose="020B0604020202020204" pitchFamily="34" charset="0"/>
              </a:rPr>
              <a:t>Neurosci</a:t>
            </a:r>
            <a:r>
              <a:rPr lang="en-US" altLang="zh-CN" sz="1400" b="1" i="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2015</a:t>
            </a:r>
            <a:endParaRPr lang="zh-CN" altLang="en-US" sz="1400" b="1" i="1" dirty="0">
              <a:latin typeface="Arial" panose="020B0604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EB3639F4-D778-A21D-0575-26CE35329CC4}"/>
              </a:ext>
            </a:extLst>
          </p:cNvPr>
          <p:cNvPicPr>
            <a:picLocks noChangeAspect="1"/>
          </p:cNvPicPr>
          <p:nvPr/>
        </p:nvPicPr>
        <p:blipFill>
          <a:blip r:embed="rId4"/>
          <a:stretch>
            <a:fillRect/>
          </a:stretch>
        </p:blipFill>
        <p:spPr>
          <a:xfrm>
            <a:off x="712822" y="1822784"/>
            <a:ext cx="2947598" cy="3212432"/>
          </a:xfrm>
          <a:prstGeom prst="rect">
            <a:avLst/>
          </a:prstGeom>
        </p:spPr>
      </p:pic>
      <p:sp>
        <p:nvSpPr>
          <p:cNvPr id="21" name="文本框 20">
            <a:extLst>
              <a:ext uri="{FF2B5EF4-FFF2-40B4-BE49-F238E27FC236}">
                <a16:creationId xmlns:a16="http://schemas.microsoft.com/office/drawing/2014/main" id="{67F1EA1D-8F9A-10E2-4087-D1C3FB02A557}"/>
              </a:ext>
            </a:extLst>
          </p:cNvPr>
          <p:cNvSpPr txBox="1"/>
          <p:nvPr/>
        </p:nvSpPr>
        <p:spPr>
          <a:xfrm>
            <a:off x="899407" y="5725904"/>
            <a:ext cx="2761013"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Y. </a:t>
            </a:r>
            <a:r>
              <a:rPr lang="en-US" altLang="zh-CN" sz="1400" dirty="0" err="1">
                <a:latin typeface="Arial" panose="020B0604020202020204" pitchFamily="34" charset="0"/>
                <a:cs typeface="Arial" panose="020B0604020202020204" pitchFamily="34" charset="0"/>
              </a:rPr>
              <a:t>Yarom</a:t>
            </a:r>
            <a:r>
              <a:rPr lang="en-US" altLang="zh-CN" sz="1400" dirty="0">
                <a:latin typeface="Arial" panose="020B0604020202020204" pitchFamily="34" charset="0"/>
                <a:cs typeface="Arial" panose="020B0604020202020204" pitchFamily="34" charset="0"/>
              </a:rPr>
              <a:t>, et al</a:t>
            </a:r>
            <a:r>
              <a:rPr lang="en-US" altLang="zh-CN" sz="1400" b="1" i="1" dirty="0">
                <a:latin typeface="Arial" panose="020B0604020202020204" pitchFamily="34" charset="0"/>
                <a:cs typeface="Arial" panose="020B0604020202020204" pitchFamily="34" charset="0"/>
              </a:rPr>
              <a:t>, J. </a:t>
            </a:r>
            <a:r>
              <a:rPr lang="en-US" altLang="zh-CN" sz="1400" b="1" i="1" dirty="0" err="1">
                <a:latin typeface="Arial" panose="020B0604020202020204" pitchFamily="34" charset="0"/>
                <a:cs typeface="Arial" panose="020B0604020202020204" pitchFamily="34" charset="0"/>
              </a:rPr>
              <a:t>Physiol</a:t>
            </a:r>
            <a:r>
              <a:rPr lang="en-US" altLang="zh-CN" sz="1400" b="1" i="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1994</a:t>
            </a:r>
            <a:endParaRPr lang="zh-CN" altLang="en-US" sz="1400" b="1" i="1" dirty="0">
              <a:latin typeface="Arial" panose="020B0604020202020204" pitchFamily="34" charset="0"/>
              <a:cs typeface="Arial" panose="020B0604020202020204" pitchFamily="34" charset="0"/>
            </a:endParaRPr>
          </a:p>
        </p:txBody>
      </p:sp>
      <p:sp>
        <p:nvSpPr>
          <p:cNvPr id="23" name="箭头: 右 22">
            <a:extLst>
              <a:ext uri="{FF2B5EF4-FFF2-40B4-BE49-F238E27FC236}">
                <a16:creationId xmlns:a16="http://schemas.microsoft.com/office/drawing/2014/main" id="{2BC0A62E-3740-8705-2E84-B93330A237C3}"/>
              </a:ext>
            </a:extLst>
          </p:cNvPr>
          <p:cNvSpPr/>
          <p:nvPr/>
        </p:nvSpPr>
        <p:spPr>
          <a:xfrm>
            <a:off x="3689675" y="3429000"/>
            <a:ext cx="568619" cy="336176"/>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B0001ECA-226B-69F7-DD78-2B11C499CE46}"/>
              </a:ext>
            </a:extLst>
          </p:cNvPr>
          <p:cNvSpPr/>
          <p:nvPr/>
        </p:nvSpPr>
        <p:spPr>
          <a:xfrm>
            <a:off x="9188402" y="2070320"/>
            <a:ext cx="307975" cy="296862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354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9EC8418-5011-C413-A73A-7FBCD5BE6DDF}"/>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4" name="灯片编号占位符 3">
            <a:extLst>
              <a:ext uri="{FF2B5EF4-FFF2-40B4-BE49-F238E27FC236}">
                <a16:creationId xmlns:a16="http://schemas.microsoft.com/office/drawing/2014/main" id="{57C78CC5-3370-AE4B-EF72-B5B296CF230B}"/>
              </a:ext>
            </a:extLst>
          </p:cNvPr>
          <p:cNvSpPr>
            <a:spLocks noGrp="1"/>
          </p:cNvSpPr>
          <p:nvPr>
            <p:ph type="sldNum" sz="quarter" idx="12"/>
          </p:nvPr>
        </p:nvSpPr>
        <p:spPr/>
        <p:txBody>
          <a:bodyPr/>
          <a:lstStyle/>
          <a:p>
            <a:fld id="{64A3D1E4-01C9-4639-BD92-647A059E2A9D}" type="slidenum">
              <a:rPr lang="zh-CN" altLang="en-US" smtClean="0"/>
              <a:t>16</a:t>
            </a:fld>
            <a:endParaRPr lang="zh-CN" altLang="en-US"/>
          </a:p>
        </p:txBody>
      </p:sp>
      <p:sp>
        <p:nvSpPr>
          <p:cNvPr id="5" name="标题占位符 1">
            <a:extLst>
              <a:ext uri="{FF2B5EF4-FFF2-40B4-BE49-F238E27FC236}">
                <a16:creationId xmlns:a16="http://schemas.microsoft.com/office/drawing/2014/main" id="{FC636A68-8A50-6F67-D19F-F57756FF567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altLang="zh-CN" dirty="0"/>
              <a:t>BK (KCa1.1) Channel</a:t>
            </a:r>
            <a:endParaRPr lang="zh-CN" altLang="en-US" dirty="0"/>
          </a:p>
        </p:txBody>
      </p:sp>
      <p:sp>
        <p:nvSpPr>
          <p:cNvPr id="11" name="文本框 10">
            <a:extLst>
              <a:ext uri="{FF2B5EF4-FFF2-40B4-BE49-F238E27FC236}">
                <a16:creationId xmlns:a16="http://schemas.microsoft.com/office/drawing/2014/main" id="{471AE1EF-ACC3-5270-ED4B-B989730F772F}"/>
              </a:ext>
            </a:extLst>
          </p:cNvPr>
          <p:cNvSpPr txBox="1"/>
          <p:nvPr/>
        </p:nvSpPr>
        <p:spPr>
          <a:xfrm>
            <a:off x="7618482" y="6048573"/>
            <a:ext cx="373531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M. Stefano, et al</a:t>
            </a:r>
            <a:r>
              <a:rPr lang="en-US" altLang="zh-CN" sz="1400" b="1" i="1" dirty="0">
                <a:latin typeface="Arial" panose="020B0604020202020204" pitchFamily="34" charset="0"/>
                <a:cs typeface="Arial" panose="020B0604020202020204" pitchFamily="34" charset="0"/>
              </a:rPr>
              <a:t>, Front Cell </a:t>
            </a:r>
            <a:r>
              <a:rPr lang="en-US" altLang="zh-CN" sz="1400" b="1" i="1" dirty="0" err="1">
                <a:latin typeface="Arial" panose="020B0604020202020204" pitchFamily="34" charset="0"/>
                <a:cs typeface="Arial" panose="020B0604020202020204" pitchFamily="34" charset="0"/>
              </a:rPr>
              <a:t>Neurosci</a:t>
            </a:r>
            <a:r>
              <a:rPr lang="en-US" altLang="zh-CN" sz="1400" b="1" i="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2015</a:t>
            </a:r>
            <a:endParaRPr lang="zh-CN" altLang="en-US" sz="1400" b="1" i="1"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C16DE7F6-063E-FCA9-37E3-4E3B4AD28BAD}"/>
              </a:ext>
            </a:extLst>
          </p:cNvPr>
          <p:cNvPicPr>
            <a:picLocks noChangeAspect="1"/>
          </p:cNvPicPr>
          <p:nvPr/>
        </p:nvPicPr>
        <p:blipFill>
          <a:blip r:embed="rId3"/>
          <a:stretch>
            <a:fillRect/>
          </a:stretch>
        </p:blipFill>
        <p:spPr>
          <a:xfrm>
            <a:off x="655097" y="2471658"/>
            <a:ext cx="11286699" cy="559615"/>
          </a:xfrm>
          <a:prstGeom prst="rect">
            <a:avLst/>
          </a:prstGeom>
        </p:spPr>
      </p:pic>
      <p:pic>
        <p:nvPicPr>
          <p:cNvPr id="12" name="图片 11">
            <a:extLst>
              <a:ext uri="{FF2B5EF4-FFF2-40B4-BE49-F238E27FC236}">
                <a16:creationId xmlns:a16="http://schemas.microsoft.com/office/drawing/2014/main" id="{1F8D7496-7EF8-9BAD-57B3-54F5B3844883}"/>
              </a:ext>
            </a:extLst>
          </p:cNvPr>
          <p:cNvPicPr>
            <a:picLocks noChangeAspect="1"/>
          </p:cNvPicPr>
          <p:nvPr/>
        </p:nvPicPr>
        <p:blipFill>
          <a:blip r:embed="rId4"/>
          <a:stretch>
            <a:fillRect/>
          </a:stretch>
        </p:blipFill>
        <p:spPr>
          <a:xfrm>
            <a:off x="668744" y="3427060"/>
            <a:ext cx="11466372" cy="1653230"/>
          </a:xfrm>
          <a:prstGeom prst="rect">
            <a:avLst/>
          </a:prstGeom>
        </p:spPr>
      </p:pic>
      <p:pic>
        <p:nvPicPr>
          <p:cNvPr id="14" name="图片 13">
            <a:extLst>
              <a:ext uri="{FF2B5EF4-FFF2-40B4-BE49-F238E27FC236}">
                <a16:creationId xmlns:a16="http://schemas.microsoft.com/office/drawing/2014/main" id="{88E90768-0D69-8258-8ED1-5F57F15DC024}"/>
              </a:ext>
            </a:extLst>
          </p:cNvPr>
          <p:cNvPicPr>
            <a:picLocks noChangeAspect="1"/>
          </p:cNvPicPr>
          <p:nvPr/>
        </p:nvPicPr>
        <p:blipFill>
          <a:blip r:embed="rId5"/>
          <a:stretch>
            <a:fillRect/>
          </a:stretch>
        </p:blipFill>
        <p:spPr>
          <a:xfrm>
            <a:off x="1248775" y="3902922"/>
            <a:ext cx="3384641" cy="1210265"/>
          </a:xfrm>
          <a:prstGeom prst="rect">
            <a:avLst/>
          </a:prstGeom>
        </p:spPr>
      </p:pic>
    </p:spTree>
    <p:extLst>
      <p:ext uri="{BB962C8B-B14F-4D97-AF65-F5344CB8AC3E}">
        <p14:creationId xmlns:p14="http://schemas.microsoft.com/office/powerpoint/2010/main" val="834839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7345-B252-9288-A88E-C26CCD08F5FB}"/>
              </a:ext>
            </a:extLst>
          </p:cNvPr>
          <p:cNvSpPr>
            <a:spLocks noGrp="1"/>
          </p:cNvSpPr>
          <p:nvPr>
            <p:ph type="title"/>
          </p:nvPr>
        </p:nvSpPr>
        <p:spPr>
          <a:xfrm>
            <a:off x="838200" y="365125"/>
            <a:ext cx="10515600" cy="1325563"/>
          </a:xfrm>
        </p:spPr>
        <p:txBody>
          <a:bodyPr/>
          <a:lstStyle/>
          <a:p>
            <a:r>
              <a:rPr lang="en-US" altLang="zh-CN" dirty="0"/>
              <a:t>Result – spontaneous firing</a:t>
            </a:r>
            <a:endParaRPr lang="zh-CN" altLang="en-US" dirty="0"/>
          </a:p>
        </p:txBody>
      </p:sp>
      <p:sp>
        <p:nvSpPr>
          <p:cNvPr id="4" name="日期占位符 3">
            <a:extLst>
              <a:ext uri="{FF2B5EF4-FFF2-40B4-BE49-F238E27FC236}">
                <a16:creationId xmlns:a16="http://schemas.microsoft.com/office/drawing/2014/main" id="{70FAA509-0E8B-77FC-9078-243CC6914855}"/>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9411C0D2-3AF6-8222-6EED-D9910C47471C}"/>
              </a:ext>
            </a:extLst>
          </p:cNvPr>
          <p:cNvSpPr>
            <a:spLocks noGrp="1"/>
          </p:cNvSpPr>
          <p:nvPr>
            <p:ph type="sldNum" sz="quarter" idx="12"/>
          </p:nvPr>
        </p:nvSpPr>
        <p:spPr/>
        <p:txBody>
          <a:bodyPr/>
          <a:lstStyle/>
          <a:p>
            <a:fld id="{64A3D1E4-01C9-4639-BD92-647A059E2A9D}" type="slidenum">
              <a:rPr lang="zh-CN" altLang="en-US" smtClean="0"/>
              <a:t>17</a:t>
            </a:fld>
            <a:endParaRPr lang="zh-CN" altLang="en-US"/>
          </a:p>
        </p:txBody>
      </p:sp>
      <p:sp>
        <p:nvSpPr>
          <p:cNvPr id="12" name="文本框 11">
            <a:extLst>
              <a:ext uri="{FF2B5EF4-FFF2-40B4-BE49-F238E27FC236}">
                <a16:creationId xmlns:a16="http://schemas.microsoft.com/office/drawing/2014/main" id="{878FFD63-191C-8104-12CE-257A61251FCF}"/>
              </a:ext>
            </a:extLst>
          </p:cNvPr>
          <p:cNvSpPr txBox="1"/>
          <p:nvPr/>
        </p:nvSpPr>
        <p:spPr>
          <a:xfrm>
            <a:off x="8731495" y="6048573"/>
            <a:ext cx="232627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Left: Normal; Right: BK KO</a:t>
            </a:r>
            <a:endParaRPr lang="zh-CN" altLang="en-US" sz="1400" dirty="0">
              <a:latin typeface="Arial" panose="020B0604020202020204" pitchFamily="34" charset="0"/>
              <a:cs typeface="Arial" panose="020B0604020202020204" pitchFamily="34" charset="0"/>
            </a:endParaRPr>
          </a:p>
        </p:txBody>
      </p:sp>
      <p:pic>
        <p:nvPicPr>
          <p:cNvPr id="9" name="内容占位符 8">
            <a:extLst>
              <a:ext uri="{FF2B5EF4-FFF2-40B4-BE49-F238E27FC236}">
                <a16:creationId xmlns:a16="http://schemas.microsoft.com/office/drawing/2014/main" id="{04A2963D-BF7D-E2F5-40B7-ECE4CBF58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7" y="2181622"/>
            <a:ext cx="6236882" cy="2494753"/>
          </a:xfrm>
          <a:prstGeom prst="rect">
            <a:avLst/>
          </a:prstGeom>
        </p:spPr>
      </p:pic>
      <p:pic>
        <p:nvPicPr>
          <p:cNvPr id="32" name="内容占位符 31">
            <a:extLst>
              <a:ext uri="{FF2B5EF4-FFF2-40B4-BE49-F238E27FC236}">
                <a16:creationId xmlns:a16="http://schemas.microsoft.com/office/drawing/2014/main" id="{661B3B9C-66FC-98AC-132B-F4363B22823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84460" y="2166522"/>
            <a:ext cx="6096000" cy="2438400"/>
          </a:xfrm>
        </p:spPr>
      </p:pic>
    </p:spTree>
    <p:extLst>
      <p:ext uri="{BB962C8B-B14F-4D97-AF65-F5344CB8AC3E}">
        <p14:creationId xmlns:p14="http://schemas.microsoft.com/office/powerpoint/2010/main" val="926400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7345-B252-9288-A88E-C26CCD08F5FB}"/>
              </a:ext>
            </a:extLst>
          </p:cNvPr>
          <p:cNvSpPr>
            <a:spLocks noGrp="1"/>
          </p:cNvSpPr>
          <p:nvPr>
            <p:ph type="title"/>
          </p:nvPr>
        </p:nvSpPr>
        <p:spPr>
          <a:xfrm>
            <a:off x="838200" y="365125"/>
            <a:ext cx="10515600" cy="1325563"/>
          </a:xfrm>
        </p:spPr>
        <p:txBody>
          <a:bodyPr/>
          <a:lstStyle/>
          <a:p>
            <a:r>
              <a:rPr lang="en-US" altLang="zh-CN" dirty="0"/>
              <a:t>Result – spontaneous firing</a:t>
            </a:r>
            <a:endParaRPr lang="zh-CN" altLang="en-US" dirty="0"/>
          </a:p>
        </p:txBody>
      </p:sp>
      <p:sp>
        <p:nvSpPr>
          <p:cNvPr id="4" name="日期占位符 3">
            <a:extLst>
              <a:ext uri="{FF2B5EF4-FFF2-40B4-BE49-F238E27FC236}">
                <a16:creationId xmlns:a16="http://schemas.microsoft.com/office/drawing/2014/main" id="{70FAA509-0E8B-77FC-9078-243CC6914855}"/>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9411C0D2-3AF6-8222-6EED-D9910C47471C}"/>
              </a:ext>
            </a:extLst>
          </p:cNvPr>
          <p:cNvSpPr>
            <a:spLocks noGrp="1"/>
          </p:cNvSpPr>
          <p:nvPr>
            <p:ph type="sldNum" sz="quarter" idx="12"/>
          </p:nvPr>
        </p:nvSpPr>
        <p:spPr/>
        <p:txBody>
          <a:bodyPr/>
          <a:lstStyle/>
          <a:p>
            <a:fld id="{64A3D1E4-01C9-4639-BD92-647A059E2A9D}" type="slidenum">
              <a:rPr lang="zh-CN" altLang="en-US" smtClean="0"/>
              <a:t>18</a:t>
            </a:fld>
            <a:endParaRPr lang="zh-CN" altLang="en-US"/>
          </a:p>
        </p:txBody>
      </p:sp>
      <p:pic>
        <p:nvPicPr>
          <p:cNvPr id="11" name="图片 10">
            <a:extLst>
              <a:ext uri="{FF2B5EF4-FFF2-40B4-BE49-F238E27FC236}">
                <a16:creationId xmlns:a16="http://schemas.microsoft.com/office/drawing/2014/main" id="{2701FD15-5E25-C60B-AF33-03546AA43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33" y="1561633"/>
            <a:ext cx="5608675" cy="4486940"/>
          </a:xfrm>
          <a:prstGeom prst="rect">
            <a:avLst/>
          </a:prstGeom>
        </p:spPr>
      </p:pic>
      <p:sp>
        <p:nvSpPr>
          <p:cNvPr id="12" name="文本框 11">
            <a:extLst>
              <a:ext uri="{FF2B5EF4-FFF2-40B4-BE49-F238E27FC236}">
                <a16:creationId xmlns:a16="http://schemas.microsoft.com/office/drawing/2014/main" id="{878FFD63-191C-8104-12CE-257A61251FCF}"/>
              </a:ext>
            </a:extLst>
          </p:cNvPr>
          <p:cNvSpPr txBox="1"/>
          <p:nvPr/>
        </p:nvSpPr>
        <p:spPr>
          <a:xfrm>
            <a:off x="8731495" y="6048573"/>
            <a:ext cx="232627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Left: Normal; Right: BK KO</a:t>
            </a:r>
            <a:endParaRPr lang="zh-CN" altLang="en-US" sz="1400" dirty="0">
              <a:latin typeface="Arial" panose="020B0604020202020204" pitchFamily="34" charset="0"/>
              <a:cs typeface="Arial" panose="020B0604020202020204" pitchFamily="34" charset="0"/>
            </a:endParaRPr>
          </a:p>
        </p:txBody>
      </p:sp>
      <p:pic>
        <p:nvPicPr>
          <p:cNvPr id="22" name="内容占位符 21">
            <a:extLst>
              <a:ext uri="{FF2B5EF4-FFF2-40B4-BE49-F238E27FC236}">
                <a16:creationId xmlns:a16="http://schemas.microsoft.com/office/drawing/2014/main" id="{980DFD1C-2DC1-97D1-538B-304F1179EA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1014" y="1561633"/>
            <a:ext cx="5439172" cy="4351338"/>
          </a:xfrm>
        </p:spPr>
      </p:pic>
    </p:spTree>
    <p:extLst>
      <p:ext uri="{BB962C8B-B14F-4D97-AF65-F5344CB8AC3E}">
        <p14:creationId xmlns:p14="http://schemas.microsoft.com/office/powerpoint/2010/main" val="3356027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7345-B252-9288-A88E-C26CCD08F5FB}"/>
              </a:ext>
            </a:extLst>
          </p:cNvPr>
          <p:cNvSpPr>
            <a:spLocks noGrp="1"/>
          </p:cNvSpPr>
          <p:nvPr>
            <p:ph type="title"/>
          </p:nvPr>
        </p:nvSpPr>
        <p:spPr>
          <a:xfrm>
            <a:off x="838200" y="365125"/>
            <a:ext cx="10515600" cy="1325563"/>
          </a:xfrm>
        </p:spPr>
        <p:txBody>
          <a:bodyPr/>
          <a:lstStyle/>
          <a:p>
            <a:r>
              <a:rPr lang="en-US" altLang="zh-CN" dirty="0"/>
              <a:t>Result – step current (1.2nA, 50ms)</a:t>
            </a:r>
            <a:endParaRPr lang="zh-CN" altLang="en-US" dirty="0"/>
          </a:p>
        </p:txBody>
      </p:sp>
      <p:sp>
        <p:nvSpPr>
          <p:cNvPr id="4" name="日期占位符 3">
            <a:extLst>
              <a:ext uri="{FF2B5EF4-FFF2-40B4-BE49-F238E27FC236}">
                <a16:creationId xmlns:a16="http://schemas.microsoft.com/office/drawing/2014/main" id="{70FAA509-0E8B-77FC-9078-243CC6914855}"/>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9411C0D2-3AF6-8222-6EED-D9910C47471C}"/>
              </a:ext>
            </a:extLst>
          </p:cNvPr>
          <p:cNvSpPr>
            <a:spLocks noGrp="1"/>
          </p:cNvSpPr>
          <p:nvPr>
            <p:ph type="sldNum" sz="quarter" idx="12"/>
          </p:nvPr>
        </p:nvSpPr>
        <p:spPr/>
        <p:txBody>
          <a:bodyPr/>
          <a:lstStyle/>
          <a:p>
            <a:fld id="{64A3D1E4-01C9-4639-BD92-647A059E2A9D}" type="slidenum">
              <a:rPr lang="zh-CN" altLang="en-US" smtClean="0"/>
              <a:t>19</a:t>
            </a:fld>
            <a:endParaRPr lang="zh-CN" altLang="en-US"/>
          </a:p>
        </p:txBody>
      </p:sp>
      <p:sp>
        <p:nvSpPr>
          <p:cNvPr id="12" name="文本框 11">
            <a:extLst>
              <a:ext uri="{FF2B5EF4-FFF2-40B4-BE49-F238E27FC236}">
                <a16:creationId xmlns:a16="http://schemas.microsoft.com/office/drawing/2014/main" id="{878FFD63-191C-8104-12CE-257A61251FCF}"/>
              </a:ext>
            </a:extLst>
          </p:cNvPr>
          <p:cNvSpPr txBox="1"/>
          <p:nvPr/>
        </p:nvSpPr>
        <p:spPr>
          <a:xfrm>
            <a:off x="8731495" y="6048573"/>
            <a:ext cx="232627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Left: Normal; Right: BK KO</a:t>
            </a:r>
            <a:endParaRPr lang="zh-CN" altLang="en-US" sz="1400" dirty="0">
              <a:latin typeface="Arial" panose="020B0604020202020204" pitchFamily="34" charset="0"/>
              <a:cs typeface="Arial" panose="020B0604020202020204" pitchFamily="34" charset="0"/>
            </a:endParaRPr>
          </a:p>
        </p:txBody>
      </p:sp>
      <p:pic>
        <p:nvPicPr>
          <p:cNvPr id="6" name="内容占位符 5">
            <a:extLst>
              <a:ext uri="{FF2B5EF4-FFF2-40B4-BE49-F238E27FC236}">
                <a16:creationId xmlns:a16="http://schemas.microsoft.com/office/drawing/2014/main" id="{9CBF7EF9-4CC3-3994-C783-85541D990F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03541"/>
            <a:ext cx="6384758" cy="2553903"/>
          </a:xfrm>
        </p:spPr>
      </p:pic>
      <p:pic>
        <p:nvPicPr>
          <p:cNvPr id="15" name="图片 14">
            <a:extLst>
              <a:ext uri="{FF2B5EF4-FFF2-40B4-BE49-F238E27FC236}">
                <a16:creationId xmlns:a16="http://schemas.microsoft.com/office/drawing/2014/main" id="{B10F89A2-CC53-1689-F748-323DA839F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240" y="2302786"/>
            <a:ext cx="6384760" cy="2553904"/>
          </a:xfrm>
          <a:prstGeom prst="rect">
            <a:avLst/>
          </a:prstGeom>
        </p:spPr>
      </p:pic>
    </p:spTree>
    <p:extLst>
      <p:ext uri="{BB962C8B-B14F-4D97-AF65-F5344CB8AC3E}">
        <p14:creationId xmlns:p14="http://schemas.microsoft.com/office/powerpoint/2010/main" val="3063721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36C97-2851-F718-BC2C-9FC8166E72FC}"/>
              </a:ext>
            </a:extLst>
          </p:cNvPr>
          <p:cNvSpPr>
            <a:spLocks noGrp="1"/>
          </p:cNvSpPr>
          <p:nvPr>
            <p:ph type="title"/>
          </p:nvPr>
        </p:nvSpPr>
        <p:spPr>
          <a:xfrm>
            <a:off x="838200" y="365125"/>
            <a:ext cx="10515600" cy="1325563"/>
          </a:xfrm>
        </p:spPr>
        <p:txBody>
          <a:bodyPr/>
          <a:lstStyle/>
          <a:p>
            <a:r>
              <a:rPr lang="en-US" altLang="zh-CN" dirty="0">
                <a:latin typeface="Arial" panose="020B0604020202020204" pitchFamily="34" charset="0"/>
                <a:cs typeface="Arial" panose="020B0604020202020204" pitchFamily="34" charset="0"/>
              </a:rPr>
              <a:t>Outline</a:t>
            </a:r>
            <a:endParaRPr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FC17689-1B14-C07A-6AD1-F644E48D870F}"/>
              </a:ext>
            </a:extLst>
          </p:cNvPr>
          <p:cNvSpPr>
            <a:spLocks noGrp="1"/>
          </p:cNvSpPr>
          <p:nvPr>
            <p:ph idx="1"/>
          </p:nvPr>
        </p:nvSpPr>
        <p:spPr>
          <a:xfrm>
            <a:off x="1175084" y="1825625"/>
            <a:ext cx="10515600" cy="4351338"/>
          </a:xfrm>
        </p:spPr>
        <p:txBody>
          <a:bodyPr/>
          <a:lstStyle/>
          <a:p>
            <a:r>
              <a:rPr lang="en-US" altLang="zh-CN" dirty="0">
                <a:latin typeface="Arial" panose="020B0604020202020204" pitchFamily="34" charset="0"/>
                <a:cs typeface="Arial" panose="020B0604020202020204" pitchFamily="34" charset="0"/>
              </a:rPr>
              <a:t>Introduction</a:t>
            </a:r>
          </a:p>
          <a:p>
            <a:pPr lvl="1"/>
            <a:r>
              <a:rPr lang="en-US" altLang="zh-CN" dirty="0">
                <a:latin typeface="Arial" panose="020B0604020202020204" pitchFamily="34" charset="0"/>
                <a:cs typeface="Arial" panose="020B0604020202020204" pitchFamily="34" charset="0"/>
              </a:rPr>
              <a:t>Ion Channelopathies</a:t>
            </a:r>
          </a:p>
          <a:p>
            <a:pPr lvl="1"/>
            <a:r>
              <a:rPr lang="en-US" altLang="zh-CN" dirty="0">
                <a:latin typeface="Arial" panose="020B0604020202020204" pitchFamily="34" charset="0"/>
                <a:cs typeface="Arial" panose="020B0604020202020204" pitchFamily="34" charset="0"/>
              </a:rPr>
              <a:t>Cerebellar Ataxia</a:t>
            </a:r>
          </a:p>
          <a:p>
            <a:pPr lvl="1"/>
            <a:r>
              <a:rPr lang="en-US" altLang="zh-CN" dirty="0">
                <a:latin typeface="Arial" panose="020B0604020202020204" pitchFamily="34" charset="0"/>
                <a:cs typeface="Arial" panose="020B0604020202020204" pitchFamily="34" charset="0"/>
              </a:rPr>
              <a:t>Purkinje Cell</a:t>
            </a:r>
          </a:p>
          <a:p>
            <a:r>
              <a:rPr lang="en-US" altLang="zh-CN" dirty="0">
                <a:latin typeface="Arial" panose="020B0604020202020204" pitchFamily="34" charset="0"/>
                <a:cs typeface="Arial" panose="020B0604020202020204" pitchFamily="34" charset="0"/>
              </a:rPr>
              <a:t>Method</a:t>
            </a:r>
          </a:p>
          <a:p>
            <a:pPr lvl="1"/>
            <a:r>
              <a:rPr lang="en-US" altLang="zh-CN" dirty="0">
                <a:latin typeface="Arial" panose="020B0604020202020204" pitchFamily="34" charset="0"/>
                <a:cs typeface="Arial" panose="020B0604020202020204" pitchFamily="34" charset="0"/>
              </a:rPr>
              <a:t>Model</a:t>
            </a:r>
          </a:p>
          <a:p>
            <a:pPr lvl="1"/>
            <a:r>
              <a:rPr lang="en-US" altLang="zh-CN" dirty="0">
                <a:latin typeface="Arial" panose="020B0604020202020204" pitchFamily="34" charset="0"/>
                <a:cs typeface="Arial" panose="020B0604020202020204" pitchFamily="34" charset="0"/>
              </a:rPr>
              <a:t>Channel Knockout</a:t>
            </a:r>
          </a:p>
          <a:p>
            <a:r>
              <a:rPr lang="en-US" altLang="zh-CN" dirty="0">
                <a:latin typeface="Arial" panose="020B0604020202020204" pitchFamily="34" charset="0"/>
                <a:cs typeface="Arial" panose="020B0604020202020204" pitchFamily="34" charset="0"/>
              </a:rPr>
              <a:t>Result</a:t>
            </a:r>
          </a:p>
          <a:p>
            <a:r>
              <a:rPr lang="en-US" altLang="zh-CN" dirty="0">
                <a:latin typeface="Arial" panose="020B0604020202020204" pitchFamily="34" charset="0"/>
                <a:cs typeface="Arial" panose="020B0604020202020204" pitchFamily="34" charset="0"/>
              </a:rPr>
              <a:t>Discussion</a:t>
            </a:r>
          </a:p>
        </p:txBody>
      </p:sp>
      <p:sp>
        <p:nvSpPr>
          <p:cNvPr id="4" name="日期占位符 3">
            <a:extLst>
              <a:ext uri="{FF2B5EF4-FFF2-40B4-BE49-F238E27FC236}">
                <a16:creationId xmlns:a16="http://schemas.microsoft.com/office/drawing/2014/main" id="{E74E4EE6-E0B1-0767-3EBB-FDA94185047E}"/>
              </a:ext>
            </a:extLst>
          </p:cNvPr>
          <p:cNvSpPr>
            <a:spLocks noGrp="1"/>
          </p:cNvSpPr>
          <p:nvPr>
            <p:ph type="dt" sz="half" idx="10"/>
          </p:nvPr>
        </p:nvSpPr>
        <p:spPr/>
        <p:txBody>
          <a:bodyPr/>
          <a:lstStyle/>
          <a:p>
            <a:fld id="{F6809DA4-93B1-4EDA-A243-DF228DFB0508}"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26D972C0-0526-3148-0DA3-2019A3E5FE8F}"/>
              </a:ext>
            </a:extLst>
          </p:cNvPr>
          <p:cNvSpPr>
            <a:spLocks noGrp="1"/>
          </p:cNvSpPr>
          <p:nvPr>
            <p:ph type="sldNum" sz="quarter" idx="12"/>
          </p:nvPr>
        </p:nvSpPr>
        <p:spPr/>
        <p:txBody>
          <a:bodyPr/>
          <a:lstStyle/>
          <a:p>
            <a:fld id="{64A3D1E4-01C9-4639-BD92-647A059E2A9D}" type="slidenum">
              <a:rPr lang="zh-CN" altLang="en-US" smtClean="0"/>
              <a:t>2</a:t>
            </a:fld>
            <a:endParaRPr lang="zh-CN" altLang="en-US"/>
          </a:p>
        </p:txBody>
      </p:sp>
      <p:pic>
        <p:nvPicPr>
          <p:cNvPr id="1026" name="Picture 2" descr="Ataxia : causes, symptoms, diagnosis and treatment | PPT">
            <a:extLst>
              <a:ext uri="{FF2B5EF4-FFF2-40B4-BE49-F238E27FC236}">
                <a16:creationId xmlns:a16="http://schemas.microsoft.com/office/drawing/2014/main" id="{1DA3C90D-5028-F511-4CB4-1105F6A4E0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059"/>
          <a:stretch/>
        </p:blipFill>
        <p:spPr bwMode="auto">
          <a:xfrm>
            <a:off x="5014823" y="1319656"/>
            <a:ext cx="6781876" cy="421868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942591F-52FD-7038-83D0-F320635FBA84}"/>
              </a:ext>
            </a:extLst>
          </p:cNvPr>
          <p:cNvSpPr txBox="1"/>
          <p:nvPr/>
        </p:nvSpPr>
        <p:spPr>
          <a:xfrm>
            <a:off x="10157639" y="6023074"/>
            <a:ext cx="1196161" cy="307777"/>
          </a:xfrm>
          <a:prstGeom prst="rect">
            <a:avLst/>
          </a:prstGeom>
          <a:noFill/>
        </p:spPr>
        <p:txBody>
          <a:bodyPr wrap="none" rtlCol="0">
            <a:spAutoFit/>
          </a:bodyPr>
          <a:lstStyle/>
          <a:p>
            <a:pPr algn="r"/>
            <a:r>
              <a:rPr lang="en-US" altLang="zh-CN" sz="1400" dirty="0"/>
              <a:t>From Google</a:t>
            </a:r>
            <a:endParaRPr lang="zh-CN" altLang="en-US" sz="1400" dirty="0"/>
          </a:p>
        </p:txBody>
      </p:sp>
    </p:spTree>
    <p:extLst>
      <p:ext uri="{BB962C8B-B14F-4D97-AF65-F5344CB8AC3E}">
        <p14:creationId xmlns:p14="http://schemas.microsoft.com/office/powerpoint/2010/main" val="832139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7345-B252-9288-A88E-C26CCD08F5FB}"/>
              </a:ext>
            </a:extLst>
          </p:cNvPr>
          <p:cNvSpPr>
            <a:spLocks noGrp="1"/>
          </p:cNvSpPr>
          <p:nvPr>
            <p:ph type="title"/>
          </p:nvPr>
        </p:nvSpPr>
        <p:spPr>
          <a:xfrm>
            <a:off x="838200" y="365125"/>
            <a:ext cx="10515600" cy="1325563"/>
          </a:xfrm>
        </p:spPr>
        <p:txBody>
          <a:bodyPr/>
          <a:lstStyle/>
          <a:p>
            <a:r>
              <a:rPr lang="en-US" altLang="zh-CN" dirty="0"/>
              <a:t>Result – step current (1.2nA, 50ms)</a:t>
            </a:r>
            <a:endParaRPr lang="zh-CN" altLang="en-US" dirty="0"/>
          </a:p>
        </p:txBody>
      </p:sp>
      <p:sp>
        <p:nvSpPr>
          <p:cNvPr id="4" name="日期占位符 3">
            <a:extLst>
              <a:ext uri="{FF2B5EF4-FFF2-40B4-BE49-F238E27FC236}">
                <a16:creationId xmlns:a16="http://schemas.microsoft.com/office/drawing/2014/main" id="{70FAA509-0E8B-77FC-9078-243CC6914855}"/>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9411C0D2-3AF6-8222-6EED-D9910C47471C}"/>
              </a:ext>
            </a:extLst>
          </p:cNvPr>
          <p:cNvSpPr>
            <a:spLocks noGrp="1"/>
          </p:cNvSpPr>
          <p:nvPr>
            <p:ph type="sldNum" sz="quarter" idx="12"/>
          </p:nvPr>
        </p:nvSpPr>
        <p:spPr/>
        <p:txBody>
          <a:bodyPr/>
          <a:lstStyle/>
          <a:p>
            <a:fld id="{64A3D1E4-01C9-4639-BD92-647A059E2A9D}" type="slidenum">
              <a:rPr lang="zh-CN" altLang="en-US" smtClean="0"/>
              <a:t>20</a:t>
            </a:fld>
            <a:endParaRPr lang="zh-CN" altLang="en-US"/>
          </a:p>
        </p:txBody>
      </p:sp>
      <p:sp>
        <p:nvSpPr>
          <p:cNvPr id="12" name="文本框 11">
            <a:extLst>
              <a:ext uri="{FF2B5EF4-FFF2-40B4-BE49-F238E27FC236}">
                <a16:creationId xmlns:a16="http://schemas.microsoft.com/office/drawing/2014/main" id="{878FFD63-191C-8104-12CE-257A61251FCF}"/>
              </a:ext>
            </a:extLst>
          </p:cNvPr>
          <p:cNvSpPr txBox="1"/>
          <p:nvPr/>
        </p:nvSpPr>
        <p:spPr>
          <a:xfrm>
            <a:off x="8731495" y="6048573"/>
            <a:ext cx="232627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Left: Normal; Right: BK KO</a:t>
            </a:r>
            <a:endParaRPr lang="zh-CN" altLang="en-US" sz="1400" dirty="0">
              <a:latin typeface="Arial" panose="020B0604020202020204" pitchFamily="34" charset="0"/>
              <a:cs typeface="Arial" panose="020B0604020202020204" pitchFamily="34" charset="0"/>
            </a:endParaRPr>
          </a:p>
        </p:txBody>
      </p:sp>
      <p:pic>
        <p:nvPicPr>
          <p:cNvPr id="9" name="内容占位符 8">
            <a:extLst>
              <a:ext uri="{FF2B5EF4-FFF2-40B4-BE49-F238E27FC236}">
                <a16:creationId xmlns:a16="http://schemas.microsoft.com/office/drawing/2014/main" id="{16F04852-9BFD-1BD3-051C-3559DE56C7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60930"/>
            <a:ext cx="5439172" cy="4351338"/>
          </a:xfrm>
        </p:spPr>
      </p:pic>
      <p:pic>
        <p:nvPicPr>
          <p:cNvPr id="14" name="图片 13">
            <a:extLst>
              <a:ext uri="{FF2B5EF4-FFF2-40B4-BE49-F238E27FC236}">
                <a16:creationId xmlns:a16="http://schemas.microsoft.com/office/drawing/2014/main" id="{CB13E7F5-F97D-876F-6FD9-02594BD49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823" y="1557657"/>
            <a:ext cx="5609554" cy="4487643"/>
          </a:xfrm>
          <a:prstGeom prst="rect">
            <a:avLst/>
          </a:prstGeom>
        </p:spPr>
      </p:pic>
    </p:spTree>
    <p:extLst>
      <p:ext uri="{BB962C8B-B14F-4D97-AF65-F5344CB8AC3E}">
        <p14:creationId xmlns:p14="http://schemas.microsoft.com/office/powerpoint/2010/main" val="1333360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7345-B252-9288-A88E-C26CCD08F5FB}"/>
              </a:ext>
            </a:extLst>
          </p:cNvPr>
          <p:cNvSpPr>
            <a:spLocks noGrp="1"/>
          </p:cNvSpPr>
          <p:nvPr>
            <p:ph type="title"/>
          </p:nvPr>
        </p:nvSpPr>
        <p:spPr>
          <a:xfrm>
            <a:off x="838200" y="365125"/>
            <a:ext cx="10515600" cy="1325563"/>
          </a:xfrm>
        </p:spPr>
        <p:txBody>
          <a:bodyPr/>
          <a:lstStyle/>
          <a:p>
            <a:r>
              <a:rPr lang="en-US" altLang="zh-CN" dirty="0"/>
              <a:t>Result – initial voltage = -46mV</a:t>
            </a:r>
            <a:endParaRPr lang="zh-CN" altLang="en-US" dirty="0"/>
          </a:p>
        </p:txBody>
      </p:sp>
      <p:sp>
        <p:nvSpPr>
          <p:cNvPr id="4" name="日期占位符 3">
            <a:extLst>
              <a:ext uri="{FF2B5EF4-FFF2-40B4-BE49-F238E27FC236}">
                <a16:creationId xmlns:a16="http://schemas.microsoft.com/office/drawing/2014/main" id="{70FAA509-0E8B-77FC-9078-243CC6914855}"/>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9411C0D2-3AF6-8222-6EED-D9910C47471C}"/>
              </a:ext>
            </a:extLst>
          </p:cNvPr>
          <p:cNvSpPr>
            <a:spLocks noGrp="1"/>
          </p:cNvSpPr>
          <p:nvPr>
            <p:ph type="sldNum" sz="quarter" idx="12"/>
          </p:nvPr>
        </p:nvSpPr>
        <p:spPr/>
        <p:txBody>
          <a:bodyPr/>
          <a:lstStyle/>
          <a:p>
            <a:fld id="{64A3D1E4-01C9-4639-BD92-647A059E2A9D}" type="slidenum">
              <a:rPr lang="zh-CN" altLang="en-US" smtClean="0"/>
              <a:t>21</a:t>
            </a:fld>
            <a:endParaRPr lang="zh-CN" altLang="en-US"/>
          </a:p>
        </p:txBody>
      </p:sp>
      <p:sp>
        <p:nvSpPr>
          <p:cNvPr id="12" name="文本框 11">
            <a:extLst>
              <a:ext uri="{FF2B5EF4-FFF2-40B4-BE49-F238E27FC236}">
                <a16:creationId xmlns:a16="http://schemas.microsoft.com/office/drawing/2014/main" id="{878FFD63-191C-8104-12CE-257A61251FCF}"/>
              </a:ext>
            </a:extLst>
          </p:cNvPr>
          <p:cNvSpPr txBox="1"/>
          <p:nvPr/>
        </p:nvSpPr>
        <p:spPr>
          <a:xfrm>
            <a:off x="8731495" y="6048573"/>
            <a:ext cx="232627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Left: Normal; Right: BK KO</a:t>
            </a:r>
            <a:endParaRPr lang="zh-CN" altLang="en-US" sz="1400" dirty="0">
              <a:latin typeface="Arial" panose="020B0604020202020204" pitchFamily="34" charset="0"/>
              <a:cs typeface="Arial" panose="020B0604020202020204" pitchFamily="34" charset="0"/>
            </a:endParaRPr>
          </a:p>
        </p:txBody>
      </p:sp>
      <p:pic>
        <p:nvPicPr>
          <p:cNvPr id="11" name="内容占位符 10">
            <a:extLst>
              <a:ext uri="{FF2B5EF4-FFF2-40B4-BE49-F238E27FC236}">
                <a16:creationId xmlns:a16="http://schemas.microsoft.com/office/drawing/2014/main" id="{EB4B922D-EFE3-1E2A-688E-23ED6D2C56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526" y="2433904"/>
            <a:ext cx="5731042" cy="2292417"/>
          </a:xfrm>
        </p:spPr>
      </p:pic>
      <p:pic>
        <p:nvPicPr>
          <p:cNvPr id="17" name="图片 16">
            <a:extLst>
              <a:ext uri="{FF2B5EF4-FFF2-40B4-BE49-F238E27FC236}">
                <a16:creationId xmlns:a16="http://schemas.microsoft.com/office/drawing/2014/main" id="{1FC5CCA2-193F-A7EA-01B1-7AADDCE05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728" y="2442534"/>
            <a:ext cx="5731043" cy="2292417"/>
          </a:xfrm>
          <a:prstGeom prst="rect">
            <a:avLst/>
          </a:prstGeom>
        </p:spPr>
      </p:pic>
    </p:spTree>
    <p:extLst>
      <p:ext uri="{BB962C8B-B14F-4D97-AF65-F5344CB8AC3E}">
        <p14:creationId xmlns:p14="http://schemas.microsoft.com/office/powerpoint/2010/main" val="3282731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7345-B252-9288-A88E-C26CCD08F5FB}"/>
              </a:ext>
            </a:extLst>
          </p:cNvPr>
          <p:cNvSpPr>
            <a:spLocks noGrp="1"/>
          </p:cNvSpPr>
          <p:nvPr>
            <p:ph type="title"/>
          </p:nvPr>
        </p:nvSpPr>
        <p:spPr>
          <a:xfrm>
            <a:off x="838200" y="365125"/>
            <a:ext cx="10515600" cy="1325563"/>
          </a:xfrm>
        </p:spPr>
        <p:txBody>
          <a:bodyPr/>
          <a:lstStyle/>
          <a:p>
            <a:r>
              <a:rPr lang="en-US" altLang="zh-CN" dirty="0"/>
              <a:t>Result – initial voltage = -46mV</a:t>
            </a:r>
            <a:endParaRPr lang="zh-CN" altLang="en-US" dirty="0"/>
          </a:p>
        </p:txBody>
      </p:sp>
      <p:sp>
        <p:nvSpPr>
          <p:cNvPr id="4" name="日期占位符 3">
            <a:extLst>
              <a:ext uri="{FF2B5EF4-FFF2-40B4-BE49-F238E27FC236}">
                <a16:creationId xmlns:a16="http://schemas.microsoft.com/office/drawing/2014/main" id="{70FAA509-0E8B-77FC-9078-243CC6914855}"/>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9411C0D2-3AF6-8222-6EED-D9910C47471C}"/>
              </a:ext>
            </a:extLst>
          </p:cNvPr>
          <p:cNvSpPr>
            <a:spLocks noGrp="1"/>
          </p:cNvSpPr>
          <p:nvPr>
            <p:ph type="sldNum" sz="quarter" idx="12"/>
          </p:nvPr>
        </p:nvSpPr>
        <p:spPr/>
        <p:txBody>
          <a:bodyPr/>
          <a:lstStyle/>
          <a:p>
            <a:fld id="{64A3D1E4-01C9-4639-BD92-647A059E2A9D}" type="slidenum">
              <a:rPr lang="zh-CN" altLang="en-US" smtClean="0"/>
              <a:t>22</a:t>
            </a:fld>
            <a:endParaRPr lang="zh-CN" altLang="en-US"/>
          </a:p>
        </p:txBody>
      </p:sp>
      <p:sp>
        <p:nvSpPr>
          <p:cNvPr id="12" name="文本框 11">
            <a:extLst>
              <a:ext uri="{FF2B5EF4-FFF2-40B4-BE49-F238E27FC236}">
                <a16:creationId xmlns:a16="http://schemas.microsoft.com/office/drawing/2014/main" id="{878FFD63-191C-8104-12CE-257A61251FCF}"/>
              </a:ext>
            </a:extLst>
          </p:cNvPr>
          <p:cNvSpPr txBox="1"/>
          <p:nvPr/>
        </p:nvSpPr>
        <p:spPr>
          <a:xfrm>
            <a:off x="8731495" y="6048573"/>
            <a:ext cx="232627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Left: Normal; Right: BK KO</a:t>
            </a:r>
            <a:endParaRPr lang="zh-CN" altLang="en-US" sz="1400" dirty="0">
              <a:latin typeface="Arial" panose="020B0604020202020204" pitchFamily="34" charset="0"/>
              <a:cs typeface="Arial" panose="020B0604020202020204" pitchFamily="34" charset="0"/>
            </a:endParaRPr>
          </a:p>
        </p:txBody>
      </p:sp>
      <p:pic>
        <p:nvPicPr>
          <p:cNvPr id="6" name="内容占位符 5">
            <a:extLst>
              <a:ext uri="{FF2B5EF4-FFF2-40B4-BE49-F238E27FC236}">
                <a16:creationId xmlns:a16="http://schemas.microsoft.com/office/drawing/2014/main" id="{8A76A0D1-1E30-7FB5-DB0C-E81DB6AF12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814" y="1560930"/>
            <a:ext cx="5439172" cy="4351338"/>
          </a:xfrm>
        </p:spPr>
      </p:pic>
      <p:pic>
        <p:nvPicPr>
          <p:cNvPr id="10" name="图片 9">
            <a:extLst>
              <a:ext uri="{FF2B5EF4-FFF2-40B4-BE49-F238E27FC236}">
                <a16:creationId xmlns:a16="http://schemas.microsoft.com/office/drawing/2014/main" id="{7BB6979C-6A46-29D3-8387-64361C720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264" y="1578868"/>
            <a:ext cx="5439172" cy="4351338"/>
          </a:xfrm>
          <a:prstGeom prst="rect">
            <a:avLst/>
          </a:prstGeom>
        </p:spPr>
      </p:pic>
    </p:spTree>
    <p:extLst>
      <p:ext uri="{BB962C8B-B14F-4D97-AF65-F5344CB8AC3E}">
        <p14:creationId xmlns:p14="http://schemas.microsoft.com/office/powerpoint/2010/main" val="4047532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7345-B252-9288-A88E-C26CCD08F5FB}"/>
              </a:ext>
            </a:extLst>
          </p:cNvPr>
          <p:cNvSpPr>
            <a:spLocks noGrp="1"/>
          </p:cNvSpPr>
          <p:nvPr>
            <p:ph type="title"/>
          </p:nvPr>
        </p:nvSpPr>
        <p:spPr>
          <a:xfrm>
            <a:off x="838199" y="365125"/>
            <a:ext cx="10755573" cy="1325563"/>
          </a:xfrm>
        </p:spPr>
        <p:txBody>
          <a:bodyPr/>
          <a:lstStyle/>
          <a:p>
            <a:r>
              <a:rPr lang="en-US" altLang="zh-CN" dirty="0"/>
              <a:t>Result – initial voltage = -77mV, I = 0.93nA</a:t>
            </a:r>
            <a:endParaRPr lang="zh-CN" altLang="en-US" dirty="0"/>
          </a:p>
        </p:txBody>
      </p:sp>
      <p:sp>
        <p:nvSpPr>
          <p:cNvPr id="4" name="日期占位符 3">
            <a:extLst>
              <a:ext uri="{FF2B5EF4-FFF2-40B4-BE49-F238E27FC236}">
                <a16:creationId xmlns:a16="http://schemas.microsoft.com/office/drawing/2014/main" id="{70FAA509-0E8B-77FC-9078-243CC6914855}"/>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9411C0D2-3AF6-8222-6EED-D9910C47471C}"/>
              </a:ext>
            </a:extLst>
          </p:cNvPr>
          <p:cNvSpPr>
            <a:spLocks noGrp="1"/>
          </p:cNvSpPr>
          <p:nvPr>
            <p:ph type="sldNum" sz="quarter" idx="12"/>
          </p:nvPr>
        </p:nvSpPr>
        <p:spPr/>
        <p:txBody>
          <a:bodyPr/>
          <a:lstStyle/>
          <a:p>
            <a:fld id="{64A3D1E4-01C9-4639-BD92-647A059E2A9D}" type="slidenum">
              <a:rPr lang="zh-CN" altLang="en-US" smtClean="0"/>
              <a:t>23</a:t>
            </a:fld>
            <a:endParaRPr lang="zh-CN" altLang="en-US"/>
          </a:p>
        </p:txBody>
      </p:sp>
      <p:sp>
        <p:nvSpPr>
          <p:cNvPr id="12" name="文本框 11">
            <a:extLst>
              <a:ext uri="{FF2B5EF4-FFF2-40B4-BE49-F238E27FC236}">
                <a16:creationId xmlns:a16="http://schemas.microsoft.com/office/drawing/2014/main" id="{878FFD63-191C-8104-12CE-257A61251FCF}"/>
              </a:ext>
            </a:extLst>
          </p:cNvPr>
          <p:cNvSpPr txBox="1"/>
          <p:nvPr/>
        </p:nvSpPr>
        <p:spPr>
          <a:xfrm>
            <a:off x="8731495" y="6048573"/>
            <a:ext cx="232627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Left: Normal; Right: BK KO</a:t>
            </a:r>
            <a:endParaRPr lang="zh-CN" altLang="en-US" sz="14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279B544-29E7-AA06-2D49-C79CC7DC9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741" y="2599898"/>
            <a:ext cx="6389988" cy="2555995"/>
          </a:xfrm>
          <a:prstGeom prst="rect">
            <a:avLst/>
          </a:prstGeom>
        </p:spPr>
      </p:pic>
      <p:pic>
        <p:nvPicPr>
          <p:cNvPr id="16" name="内容占位符 15">
            <a:extLst>
              <a:ext uri="{FF2B5EF4-FFF2-40B4-BE49-F238E27FC236}">
                <a16:creationId xmlns:a16="http://schemas.microsoft.com/office/drawing/2014/main" id="{08083D82-5AFE-385C-0B36-4474A39838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107" y="2680296"/>
            <a:ext cx="5904272" cy="2361709"/>
          </a:xfrm>
        </p:spPr>
      </p:pic>
    </p:spTree>
    <p:extLst>
      <p:ext uri="{BB962C8B-B14F-4D97-AF65-F5344CB8AC3E}">
        <p14:creationId xmlns:p14="http://schemas.microsoft.com/office/powerpoint/2010/main" val="2163969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7345-B252-9288-A88E-C26CCD08F5FB}"/>
              </a:ext>
            </a:extLst>
          </p:cNvPr>
          <p:cNvSpPr>
            <a:spLocks noGrp="1"/>
          </p:cNvSpPr>
          <p:nvPr>
            <p:ph type="title"/>
          </p:nvPr>
        </p:nvSpPr>
        <p:spPr>
          <a:xfrm>
            <a:off x="838200" y="365125"/>
            <a:ext cx="11068050" cy="1325563"/>
          </a:xfrm>
        </p:spPr>
        <p:txBody>
          <a:bodyPr/>
          <a:lstStyle/>
          <a:p>
            <a:r>
              <a:rPr lang="en-US" altLang="zh-CN" dirty="0"/>
              <a:t>Result – initial voltage = -77mV , I = 0.93nA</a:t>
            </a:r>
            <a:endParaRPr lang="zh-CN" altLang="en-US" dirty="0"/>
          </a:p>
        </p:txBody>
      </p:sp>
      <p:sp>
        <p:nvSpPr>
          <p:cNvPr id="4" name="日期占位符 3">
            <a:extLst>
              <a:ext uri="{FF2B5EF4-FFF2-40B4-BE49-F238E27FC236}">
                <a16:creationId xmlns:a16="http://schemas.microsoft.com/office/drawing/2014/main" id="{70FAA509-0E8B-77FC-9078-243CC6914855}"/>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9411C0D2-3AF6-8222-6EED-D9910C47471C}"/>
              </a:ext>
            </a:extLst>
          </p:cNvPr>
          <p:cNvSpPr>
            <a:spLocks noGrp="1"/>
          </p:cNvSpPr>
          <p:nvPr>
            <p:ph type="sldNum" sz="quarter" idx="12"/>
          </p:nvPr>
        </p:nvSpPr>
        <p:spPr/>
        <p:txBody>
          <a:bodyPr/>
          <a:lstStyle/>
          <a:p>
            <a:fld id="{64A3D1E4-01C9-4639-BD92-647A059E2A9D}" type="slidenum">
              <a:rPr lang="zh-CN" altLang="en-US" smtClean="0"/>
              <a:t>24</a:t>
            </a:fld>
            <a:endParaRPr lang="zh-CN" altLang="en-US"/>
          </a:p>
        </p:txBody>
      </p:sp>
      <p:sp>
        <p:nvSpPr>
          <p:cNvPr id="12" name="文本框 11">
            <a:extLst>
              <a:ext uri="{FF2B5EF4-FFF2-40B4-BE49-F238E27FC236}">
                <a16:creationId xmlns:a16="http://schemas.microsoft.com/office/drawing/2014/main" id="{878FFD63-191C-8104-12CE-257A61251FCF}"/>
              </a:ext>
            </a:extLst>
          </p:cNvPr>
          <p:cNvSpPr txBox="1"/>
          <p:nvPr/>
        </p:nvSpPr>
        <p:spPr>
          <a:xfrm>
            <a:off x="8731495" y="6048573"/>
            <a:ext cx="232627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Left: Normal; Right: BK KO</a:t>
            </a:r>
            <a:endParaRPr lang="zh-CN" altLang="en-US" sz="1400"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F1C4055B-2D73-AB92-3D9E-5F1DCC1F0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97" y="1537287"/>
            <a:ext cx="5590428" cy="4472342"/>
          </a:xfrm>
          <a:prstGeom prst="rect">
            <a:avLst/>
          </a:prstGeom>
        </p:spPr>
      </p:pic>
      <p:pic>
        <p:nvPicPr>
          <p:cNvPr id="11" name="图片 10">
            <a:extLst>
              <a:ext uri="{FF2B5EF4-FFF2-40B4-BE49-F238E27FC236}">
                <a16:creationId xmlns:a16="http://schemas.microsoft.com/office/drawing/2014/main" id="{57433E75-61B3-8206-8DA9-210C461FE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667" y="1498344"/>
            <a:ext cx="5687786" cy="4550229"/>
          </a:xfrm>
          <a:prstGeom prst="rect">
            <a:avLst/>
          </a:prstGeom>
        </p:spPr>
      </p:pic>
    </p:spTree>
    <p:extLst>
      <p:ext uri="{BB962C8B-B14F-4D97-AF65-F5344CB8AC3E}">
        <p14:creationId xmlns:p14="http://schemas.microsoft.com/office/powerpoint/2010/main" val="727600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7345-B252-9288-A88E-C26CCD08F5FB}"/>
              </a:ext>
            </a:extLst>
          </p:cNvPr>
          <p:cNvSpPr>
            <a:spLocks noGrp="1"/>
          </p:cNvSpPr>
          <p:nvPr>
            <p:ph type="title"/>
          </p:nvPr>
        </p:nvSpPr>
        <p:spPr>
          <a:xfrm>
            <a:off x="838200" y="365125"/>
            <a:ext cx="10515600" cy="1325563"/>
          </a:xfrm>
        </p:spPr>
        <p:txBody>
          <a:bodyPr/>
          <a:lstStyle/>
          <a:p>
            <a:r>
              <a:rPr lang="en-US" altLang="zh-CN" dirty="0"/>
              <a:t>Result – paired pulse depression</a:t>
            </a:r>
            <a:endParaRPr lang="zh-CN" altLang="en-US" dirty="0"/>
          </a:p>
        </p:txBody>
      </p:sp>
      <p:sp>
        <p:nvSpPr>
          <p:cNvPr id="4" name="日期占位符 3">
            <a:extLst>
              <a:ext uri="{FF2B5EF4-FFF2-40B4-BE49-F238E27FC236}">
                <a16:creationId xmlns:a16="http://schemas.microsoft.com/office/drawing/2014/main" id="{70FAA509-0E8B-77FC-9078-243CC6914855}"/>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9411C0D2-3AF6-8222-6EED-D9910C47471C}"/>
              </a:ext>
            </a:extLst>
          </p:cNvPr>
          <p:cNvSpPr>
            <a:spLocks noGrp="1"/>
          </p:cNvSpPr>
          <p:nvPr>
            <p:ph type="sldNum" sz="quarter" idx="12"/>
          </p:nvPr>
        </p:nvSpPr>
        <p:spPr/>
        <p:txBody>
          <a:bodyPr/>
          <a:lstStyle/>
          <a:p>
            <a:fld id="{64A3D1E4-01C9-4639-BD92-647A059E2A9D}" type="slidenum">
              <a:rPr lang="zh-CN" altLang="en-US" smtClean="0"/>
              <a:t>25</a:t>
            </a:fld>
            <a:endParaRPr lang="zh-CN" altLang="en-US"/>
          </a:p>
        </p:txBody>
      </p:sp>
      <p:sp>
        <p:nvSpPr>
          <p:cNvPr id="12" name="文本框 11">
            <a:extLst>
              <a:ext uri="{FF2B5EF4-FFF2-40B4-BE49-F238E27FC236}">
                <a16:creationId xmlns:a16="http://schemas.microsoft.com/office/drawing/2014/main" id="{878FFD63-191C-8104-12CE-257A61251FCF}"/>
              </a:ext>
            </a:extLst>
          </p:cNvPr>
          <p:cNvSpPr txBox="1"/>
          <p:nvPr/>
        </p:nvSpPr>
        <p:spPr>
          <a:xfrm>
            <a:off x="8731495" y="6048573"/>
            <a:ext cx="232627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Left: Normal; Right: BK KO</a:t>
            </a:r>
            <a:endParaRPr lang="zh-CN" altLang="en-US" sz="1400" dirty="0">
              <a:latin typeface="Arial" panose="020B0604020202020204" pitchFamily="34" charset="0"/>
              <a:cs typeface="Arial" panose="020B0604020202020204" pitchFamily="34" charset="0"/>
            </a:endParaRPr>
          </a:p>
        </p:txBody>
      </p:sp>
      <p:pic>
        <p:nvPicPr>
          <p:cNvPr id="10" name="内容占位符 9">
            <a:extLst>
              <a:ext uri="{FF2B5EF4-FFF2-40B4-BE49-F238E27FC236}">
                <a16:creationId xmlns:a16="http://schemas.microsoft.com/office/drawing/2014/main" id="{FE4D7270-32AB-BD0E-4A80-E39FDE5B32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576552"/>
            <a:ext cx="5695950" cy="2278380"/>
          </a:xfrm>
        </p:spPr>
      </p:pic>
      <p:pic>
        <p:nvPicPr>
          <p:cNvPr id="13" name="图片 12">
            <a:extLst>
              <a:ext uri="{FF2B5EF4-FFF2-40B4-BE49-F238E27FC236}">
                <a16:creationId xmlns:a16="http://schemas.microsoft.com/office/drawing/2014/main" id="{D82695E3-6177-1563-A138-F9F40D534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 y="2576552"/>
            <a:ext cx="5695950" cy="2278380"/>
          </a:xfrm>
          <a:prstGeom prst="rect">
            <a:avLst/>
          </a:prstGeom>
        </p:spPr>
      </p:pic>
    </p:spTree>
    <p:extLst>
      <p:ext uri="{BB962C8B-B14F-4D97-AF65-F5344CB8AC3E}">
        <p14:creationId xmlns:p14="http://schemas.microsoft.com/office/powerpoint/2010/main" val="1253598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7345-B252-9288-A88E-C26CCD08F5FB}"/>
              </a:ext>
            </a:extLst>
          </p:cNvPr>
          <p:cNvSpPr>
            <a:spLocks noGrp="1"/>
          </p:cNvSpPr>
          <p:nvPr>
            <p:ph type="title"/>
          </p:nvPr>
        </p:nvSpPr>
        <p:spPr>
          <a:xfrm>
            <a:off x="838200" y="365125"/>
            <a:ext cx="10515600" cy="1325563"/>
          </a:xfrm>
        </p:spPr>
        <p:txBody>
          <a:bodyPr/>
          <a:lstStyle/>
          <a:p>
            <a:r>
              <a:rPr lang="en-US" altLang="zh-CN" dirty="0"/>
              <a:t>Result – paired pulse depression</a:t>
            </a:r>
            <a:endParaRPr lang="zh-CN" altLang="en-US" dirty="0"/>
          </a:p>
        </p:txBody>
      </p:sp>
      <p:sp>
        <p:nvSpPr>
          <p:cNvPr id="4" name="日期占位符 3">
            <a:extLst>
              <a:ext uri="{FF2B5EF4-FFF2-40B4-BE49-F238E27FC236}">
                <a16:creationId xmlns:a16="http://schemas.microsoft.com/office/drawing/2014/main" id="{70FAA509-0E8B-77FC-9078-243CC6914855}"/>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9411C0D2-3AF6-8222-6EED-D9910C47471C}"/>
              </a:ext>
            </a:extLst>
          </p:cNvPr>
          <p:cNvSpPr>
            <a:spLocks noGrp="1"/>
          </p:cNvSpPr>
          <p:nvPr>
            <p:ph type="sldNum" sz="quarter" idx="12"/>
          </p:nvPr>
        </p:nvSpPr>
        <p:spPr/>
        <p:txBody>
          <a:bodyPr/>
          <a:lstStyle/>
          <a:p>
            <a:fld id="{64A3D1E4-01C9-4639-BD92-647A059E2A9D}" type="slidenum">
              <a:rPr lang="zh-CN" altLang="en-US" smtClean="0"/>
              <a:t>26</a:t>
            </a:fld>
            <a:endParaRPr lang="zh-CN" altLang="en-US"/>
          </a:p>
        </p:txBody>
      </p:sp>
      <p:sp>
        <p:nvSpPr>
          <p:cNvPr id="12" name="文本框 11">
            <a:extLst>
              <a:ext uri="{FF2B5EF4-FFF2-40B4-BE49-F238E27FC236}">
                <a16:creationId xmlns:a16="http://schemas.microsoft.com/office/drawing/2014/main" id="{878FFD63-191C-8104-12CE-257A61251FCF}"/>
              </a:ext>
            </a:extLst>
          </p:cNvPr>
          <p:cNvSpPr txBox="1"/>
          <p:nvPr/>
        </p:nvSpPr>
        <p:spPr>
          <a:xfrm>
            <a:off x="8731495" y="6048573"/>
            <a:ext cx="232627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Left: Normal; Right: BK KO</a:t>
            </a:r>
            <a:endParaRPr lang="zh-CN" altLang="en-US" sz="1400" dirty="0">
              <a:latin typeface="Arial" panose="020B0604020202020204" pitchFamily="34" charset="0"/>
              <a:cs typeface="Arial" panose="020B0604020202020204" pitchFamily="34" charset="0"/>
            </a:endParaRPr>
          </a:p>
        </p:txBody>
      </p:sp>
      <p:pic>
        <p:nvPicPr>
          <p:cNvPr id="6" name="内容占位符 5">
            <a:extLst>
              <a:ext uri="{FF2B5EF4-FFF2-40B4-BE49-F238E27FC236}">
                <a16:creationId xmlns:a16="http://schemas.microsoft.com/office/drawing/2014/main" id="{ACE60B11-8F95-5D43-2656-AA4AF0BA6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8194" y="1690688"/>
            <a:ext cx="5439172" cy="4351338"/>
          </a:xfrm>
        </p:spPr>
      </p:pic>
      <p:pic>
        <p:nvPicPr>
          <p:cNvPr id="8" name="图片 7">
            <a:extLst>
              <a:ext uri="{FF2B5EF4-FFF2-40B4-BE49-F238E27FC236}">
                <a16:creationId xmlns:a16="http://schemas.microsoft.com/office/drawing/2014/main" id="{8317D284-C0E3-0C87-9EB6-D683D801B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13" y="1697235"/>
            <a:ext cx="5439173" cy="4351338"/>
          </a:xfrm>
          <a:prstGeom prst="rect">
            <a:avLst/>
          </a:prstGeom>
        </p:spPr>
      </p:pic>
    </p:spTree>
    <p:extLst>
      <p:ext uri="{BB962C8B-B14F-4D97-AF65-F5344CB8AC3E}">
        <p14:creationId xmlns:p14="http://schemas.microsoft.com/office/powerpoint/2010/main" val="2289790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7345-B252-9288-A88E-C26CCD08F5FB}"/>
              </a:ext>
            </a:extLst>
          </p:cNvPr>
          <p:cNvSpPr>
            <a:spLocks noGrp="1"/>
          </p:cNvSpPr>
          <p:nvPr>
            <p:ph type="title"/>
          </p:nvPr>
        </p:nvSpPr>
        <p:spPr>
          <a:xfrm>
            <a:off x="838200" y="365125"/>
            <a:ext cx="10515600" cy="1325563"/>
          </a:xfrm>
        </p:spPr>
        <p:txBody>
          <a:bodyPr/>
          <a:lstStyle/>
          <a:p>
            <a:r>
              <a:rPr lang="en-US" altLang="zh-CN" dirty="0"/>
              <a:t>Discussion</a:t>
            </a:r>
            <a:endParaRPr lang="zh-CN" altLang="en-US" dirty="0"/>
          </a:p>
        </p:txBody>
      </p:sp>
      <p:sp>
        <p:nvSpPr>
          <p:cNvPr id="4" name="日期占位符 3">
            <a:extLst>
              <a:ext uri="{FF2B5EF4-FFF2-40B4-BE49-F238E27FC236}">
                <a16:creationId xmlns:a16="http://schemas.microsoft.com/office/drawing/2014/main" id="{70FAA509-0E8B-77FC-9078-243CC6914855}"/>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9411C0D2-3AF6-8222-6EED-D9910C47471C}"/>
              </a:ext>
            </a:extLst>
          </p:cNvPr>
          <p:cNvSpPr>
            <a:spLocks noGrp="1"/>
          </p:cNvSpPr>
          <p:nvPr>
            <p:ph type="sldNum" sz="quarter" idx="12"/>
          </p:nvPr>
        </p:nvSpPr>
        <p:spPr/>
        <p:txBody>
          <a:bodyPr/>
          <a:lstStyle/>
          <a:p>
            <a:fld id="{64A3D1E4-01C9-4639-BD92-647A059E2A9D}" type="slidenum">
              <a:rPr lang="zh-CN" altLang="en-US" smtClean="0"/>
              <a:t>27</a:t>
            </a:fld>
            <a:endParaRPr lang="zh-CN" altLang="en-US"/>
          </a:p>
        </p:txBody>
      </p:sp>
      <p:sp>
        <p:nvSpPr>
          <p:cNvPr id="12" name="文本框 11">
            <a:extLst>
              <a:ext uri="{FF2B5EF4-FFF2-40B4-BE49-F238E27FC236}">
                <a16:creationId xmlns:a16="http://schemas.microsoft.com/office/drawing/2014/main" id="{878FFD63-191C-8104-12CE-257A61251FCF}"/>
              </a:ext>
            </a:extLst>
          </p:cNvPr>
          <p:cNvSpPr txBox="1"/>
          <p:nvPr/>
        </p:nvSpPr>
        <p:spPr>
          <a:xfrm>
            <a:off x="8731495" y="6048573"/>
            <a:ext cx="2326278"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Left: Normal; Right: BK KO</a:t>
            </a:r>
            <a:endParaRPr lang="zh-CN" altLang="en-US" sz="1400" dirty="0">
              <a:latin typeface="Arial" panose="020B0604020202020204" pitchFamily="34" charset="0"/>
              <a:cs typeface="Arial" panose="020B0604020202020204" pitchFamily="34" charset="0"/>
            </a:endParaRPr>
          </a:p>
        </p:txBody>
      </p:sp>
      <p:pic>
        <p:nvPicPr>
          <p:cNvPr id="9" name="内容占位符 8">
            <a:extLst>
              <a:ext uri="{FF2B5EF4-FFF2-40B4-BE49-F238E27FC236}">
                <a16:creationId xmlns:a16="http://schemas.microsoft.com/office/drawing/2014/main" id="{04A2963D-BF7D-E2F5-40B7-ECE4CBF58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07" y="2428901"/>
            <a:ext cx="3390693" cy="1356277"/>
          </a:xfrm>
          <a:prstGeom prst="rect">
            <a:avLst/>
          </a:prstGeom>
        </p:spPr>
      </p:pic>
      <p:pic>
        <p:nvPicPr>
          <p:cNvPr id="7" name="图片 6">
            <a:extLst>
              <a:ext uri="{FF2B5EF4-FFF2-40B4-BE49-F238E27FC236}">
                <a16:creationId xmlns:a16="http://schemas.microsoft.com/office/drawing/2014/main" id="{1DA9810F-3794-D1E8-D80E-EAC414665B4C}"/>
              </a:ext>
            </a:extLst>
          </p:cNvPr>
          <p:cNvPicPr>
            <a:picLocks noChangeAspect="1"/>
          </p:cNvPicPr>
          <p:nvPr/>
        </p:nvPicPr>
        <p:blipFill>
          <a:blip r:embed="rId4"/>
          <a:srcRect t="30542" r="73989" b="34893"/>
          <a:stretch/>
        </p:blipFill>
        <p:spPr>
          <a:xfrm>
            <a:off x="1607590" y="3944251"/>
            <a:ext cx="1297581" cy="1576317"/>
          </a:xfrm>
          <a:prstGeom prst="rect">
            <a:avLst/>
          </a:prstGeom>
        </p:spPr>
      </p:pic>
      <p:pic>
        <p:nvPicPr>
          <p:cNvPr id="8" name="图片 7">
            <a:extLst>
              <a:ext uri="{FF2B5EF4-FFF2-40B4-BE49-F238E27FC236}">
                <a16:creationId xmlns:a16="http://schemas.microsoft.com/office/drawing/2014/main" id="{D2365A84-CCCD-F595-8F3C-E4C95150E161}"/>
              </a:ext>
            </a:extLst>
          </p:cNvPr>
          <p:cNvPicPr>
            <a:picLocks noChangeAspect="1"/>
          </p:cNvPicPr>
          <p:nvPr/>
        </p:nvPicPr>
        <p:blipFill>
          <a:blip r:embed="rId4"/>
          <a:srcRect l="50739" t="30542" r="23681" b="34893"/>
          <a:stretch/>
        </p:blipFill>
        <p:spPr>
          <a:xfrm>
            <a:off x="3201198" y="3944252"/>
            <a:ext cx="1276066" cy="1576317"/>
          </a:xfrm>
          <a:prstGeom prst="rect">
            <a:avLst/>
          </a:prstGeom>
        </p:spPr>
      </p:pic>
      <p:pic>
        <p:nvPicPr>
          <p:cNvPr id="11" name="图片 10">
            <a:extLst>
              <a:ext uri="{FF2B5EF4-FFF2-40B4-BE49-F238E27FC236}">
                <a16:creationId xmlns:a16="http://schemas.microsoft.com/office/drawing/2014/main" id="{C718A75D-D1E2-2E01-20F9-0284F0E38438}"/>
              </a:ext>
            </a:extLst>
          </p:cNvPr>
          <p:cNvPicPr>
            <a:picLocks noChangeAspect="1"/>
          </p:cNvPicPr>
          <p:nvPr/>
        </p:nvPicPr>
        <p:blipFill>
          <a:blip r:embed="rId5"/>
          <a:stretch>
            <a:fillRect/>
          </a:stretch>
        </p:blipFill>
        <p:spPr>
          <a:xfrm>
            <a:off x="680143" y="4329597"/>
            <a:ext cx="978661" cy="693573"/>
          </a:xfrm>
          <a:prstGeom prst="rect">
            <a:avLst/>
          </a:prstGeom>
        </p:spPr>
      </p:pic>
      <p:pic>
        <p:nvPicPr>
          <p:cNvPr id="13" name="图片 12">
            <a:extLst>
              <a:ext uri="{FF2B5EF4-FFF2-40B4-BE49-F238E27FC236}">
                <a16:creationId xmlns:a16="http://schemas.microsoft.com/office/drawing/2014/main" id="{0B0F99D8-EA0B-A403-B79F-99411B3C64E6}"/>
              </a:ext>
            </a:extLst>
          </p:cNvPr>
          <p:cNvPicPr>
            <a:picLocks noChangeAspect="1"/>
          </p:cNvPicPr>
          <p:nvPr/>
        </p:nvPicPr>
        <p:blipFill>
          <a:blip r:embed="rId6"/>
          <a:srcRect t="910" r="53085" b="40392"/>
          <a:stretch/>
        </p:blipFill>
        <p:spPr>
          <a:xfrm>
            <a:off x="4598159" y="3944251"/>
            <a:ext cx="1820011" cy="1733218"/>
          </a:xfrm>
          <a:prstGeom prst="rect">
            <a:avLst/>
          </a:prstGeom>
        </p:spPr>
      </p:pic>
      <p:pic>
        <p:nvPicPr>
          <p:cNvPr id="32" name="内容占位符 31">
            <a:extLst>
              <a:ext uri="{FF2B5EF4-FFF2-40B4-BE49-F238E27FC236}">
                <a16:creationId xmlns:a16="http://schemas.microsoft.com/office/drawing/2014/main" id="{661B3B9C-66FC-98AC-132B-F4363B228236}"/>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l="9297"/>
          <a:stretch/>
        </p:blipFill>
        <p:spPr>
          <a:xfrm>
            <a:off x="3524250" y="2428901"/>
            <a:ext cx="3075438" cy="1356277"/>
          </a:xfrm>
        </p:spPr>
      </p:pic>
      <p:sp>
        <p:nvSpPr>
          <p:cNvPr id="3" name="内容占位符 1">
            <a:extLst>
              <a:ext uri="{FF2B5EF4-FFF2-40B4-BE49-F238E27FC236}">
                <a16:creationId xmlns:a16="http://schemas.microsoft.com/office/drawing/2014/main" id="{6F8058EF-6481-0430-F796-10DCEE84B1C5}"/>
              </a:ext>
            </a:extLst>
          </p:cNvPr>
          <p:cNvSpPr txBox="1">
            <a:spLocks/>
          </p:cNvSpPr>
          <p:nvPr/>
        </p:nvSpPr>
        <p:spPr>
          <a:xfrm>
            <a:off x="6762543" y="1741783"/>
            <a:ext cx="5131007" cy="46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gency FB"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gency FB"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gency FB"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gency FB"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Contradict to experimental result</a:t>
            </a:r>
          </a:p>
          <a:p>
            <a:r>
              <a:rPr lang="en-US" altLang="zh-CN" sz="2400" dirty="0"/>
              <a:t>BK counterbalance calcium entry through Cav2.1, leading to stronger depolarization</a:t>
            </a:r>
          </a:p>
          <a:p>
            <a:r>
              <a:rPr lang="en-US" altLang="zh-CN" sz="2400" dirty="0"/>
              <a:t>Possible reasons:</a:t>
            </a:r>
          </a:p>
          <a:p>
            <a:pPr lvl="1"/>
            <a:r>
              <a:rPr lang="en-US" altLang="zh-CN" sz="2000" dirty="0">
                <a:latin typeface="Arial" panose="020B0604020202020204" pitchFamily="34" charset="0"/>
                <a:cs typeface="Arial" panose="020B0604020202020204" pitchFamily="34" charset="0"/>
              </a:rPr>
              <a:t>Depolarization block</a:t>
            </a:r>
          </a:p>
          <a:p>
            <a:pPr lvl="1"/>
            <a:r>
              <a:rPr lang="en-US" altLang="zh-CN" sz="2000" dirty="0">
                <a:latin typeface="Arial" panose="020B0604020202020204" pitchFamily="34" charset="0"/>
                <a:cs typeface="Arial" panose="020B0604020202020204" pitchFamily="34" charset="0"/>
              </a:rPr>
              <a:t>Unusual Regulation of Calcium Channels</a:t>
            </a:r>
          </a:p>
          <a:p>
            <a:pPr lvl="1"/>
            <a:r>
              <a:rPr lang="en-US" altLang="zh-CN" sz="2000" dirty="0">
                <a:latin typeface="Arial" panose="020B0604020202020204" pitchFamily="34" charset="0"/>
                <a:cs typeface="Arial" panose="020B0604020202020204" pitchFamily="34" charset="0"/>
              </a:rPr>
              <a:t>Altered Intracellular Calcium Homeostasis</a:t>
            </a:r>
          </a:p>
          <a:p>
            <a:pPr lvl="1"/>
            <a:r>
              <a:rPr lang="en-US" altLang="zh-CN" sz="2000" dirty="0">
                <a:latin typeface="Arial" panose="020B0604020202020204" pitchFamily="34" charset="0"/>
                <a:cs typeface="Arial" panose="020B0604020202020204" pitchFamily="34" charset="0"/>
              </a:rPr>
              <a:t>Compensatory Mechanisms</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0979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8406C-9581-44A8-7423-C404CAA15FDC}"/>
              </a:ext>
            </a:extLst>
          </p:cNvPr>
          <p:cNvSpPr>
            <a:spLocks noGrp="1"/>
          </p:cNvSpPr>
          <p:nvPr>
            <p:ph type="title"/>
          </p:nvPr>
        </p:nvSpPr>
        <p:spPr>
          <a:xfrm>
            <a:off x="838200" y="365125"/>
            <a:ext cx="10515600" cy="1325563"/>
          </a:xfrm>
        </p:spPr>
        <p:txBody>
          <a:bodyPr/>
          <a:lstStyle/>
          <a:p>
            <a:r>
              <a:rPr lang="en-US" altLang="zh-CN" dirty="0"/>
              <a:t>Discussion</a:t>
            </a:r>
            <a:endParaRPr lang="zh-CN" altLang="en-US" dirty="0"/>
          </a:p>
        </p:txBody>
      </p:sp>
      <p:sp>
        <p:nvSpPr>
          <p:cNvPr id="3" name="内容占位符 2">
            <a:extLst>
              <a:ext uri="{FF2B5EF4-FFF2-40B4-BE49-F238E27FC236}">
                <a16:creationId xmlns:a16="http://schemas.microsoft.com/office/drawing/2014/main" id="{6C0BCF92-B91C-D15F-FC5B-3B5EDD49A4E9}"/>
              </a:ext>
            </a:extLst>
          </p:cNvPr>
          <p:cNvSpPr>
            <a:spLocks noGrp="1"/>
          </p:cNvSpPr>
          <p:nvPr>
            <p:ph idx="1"/>
          </p:nvPr>
        </p:nvSpPr>
        <p:spPr/>
        <p:txBody>
          <a:bodyPr/>
          <a:lstStyle/>
          <a:p>
            <a:r>
              <a:rPr lang="en-US" altLang="zh-CN" dirty="0"/>
              <a:t>How to switch between different firing patterns? (tonic and bursting)</a:t>
            </a:r>
          </a:p>
          <a:p>
            <a:r>
              <a:rPr lang="en-US" altLang="zh-CN" dirty="0"/>
              <a:t>Statistical result from biological context.</a:t>
            </a:r>
            <a:endParaRPr lang="zh-CN" altLang="en-US" dirty="0"/>
          </a:p>
        </p:txBody>
      </p:sp>
      <p:sp>
        <p:nvSpPr>
          <p:cNvPr id="4" name="日期占位符 3">
            <a:extLst>
              <a:ext uri="{FF2B5EF4-FFF2-40B4-BE49-F238E27FC236}">
                <a16:creationId xmlns:a16="http://schemas.microsoft.com/office/drawing/2014/main" id="{FE798547-31BF-738D-1529-DD7F1ECFDDA2}"/>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D6632166-AF7D-46C8-C14C-75E392D7DD93}"/>
              </a:ext>
            </a:extLst>
          </p:cNvPr>
          <p:cNvSpPr>
            <a:spLocks noGrp="1"/>
          </p:cNvSpPr>
          <p:nvPr>
            <p:ph type="sldNum" sz="quarter" idx="12"/>
          </p:nvPr>
        </p:nvSpPr>
        <p:spPr/>
        <p:txBody>
          <a:bodyPr/>
          <a:lstStyle/>
          <a:p>
            <a:fld id="{64A3D1E4-01C9-4639-BD92-647A059E2A9D}" type="slidenum">
              <a:rPr lang="zh-CN" altLang="en-US" smtClean="0"/>
              <a:t>28</a:t>
            </a:fld>
            <a:endParaRPr lang="zh-CN" altLang="en-US"/>
          </a:p>
        </p:txBody>
      </p:sp>
    </p:spTree>
    <p:extLst>
      <p:ext uri="{BB962C8B-B14F-4D97-AF65-F5344CB8AC3E}">
        <p14:creationId xmlns:p14="http://schemas.microsoft.com/office/powerpoint/2010/main" val="818745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56293-457A-D756-0F86-7627C1DDD4DE}"/>
              </a:ext>
            </a:extLst>
          </p:cNvPr>
          <p:cNvSpPr>
            <a:spLocks noGrp="1"/>
          </p:cNvSpPr>
          <p:nvPr>
            <p:ph type="title"/>
          </p:nvPr>
        </p:nvSpPr>
        <p:spPr>
          <a:xfrm>
            <a:off x="838200" y="365125"/>
            <a:ext cx="10515600" cy="1325563"/>
          </a:xfrm>
        </p:spPr>
        <p:txBody>
          <a:bodyPr/>
          <a:lstStyle/>
          <a:p>
            <a:r>
              <a:rPr lang="en-US" altLang="zh-CN" dirty="0">
                <a:latin typeface="Arial" panose="020B0604020202020204" pitchFamily="34" charset="0"/>
                <a:cs typeface="Arial" panose="020B0604020202020204" pitchFamily="34" charset="0"/>
              </a:rPr>
              <a:t>Ion channelopathies</a:t>
            </a:r>
            <a:endParaRPr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BC0BB86-3D86-0CA2-844C-BE7CDC647B5F}"/>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A heterogeneous group of disorders resulting from the dysfunction of ion channels</a:t>
            </a:r>
          </a:p>
          <a:p>
            <a:r>
              <a:rPr lang="en-US" altLang="zh-CN" dirty="0">
                <a:latin typeface="Arial" panose="020B0604020202020204" pitchFamily="34" charset="0"/>
                <a:cs typeface="Arial" panose="020B0604020202020204" pitchFamily="34" charset="0"/>
              </a:rPr>
              <a:t>Diseases</a:t>
            </a:r>
          </a:p>
          <a:p>
            <a:pPr lvl="1"/>
            <a:r>
              <a:rPr lang="en-US" altLang="zh-CN" dirty="0">
                <a:latin typeface="Arial" panose="020B0604020202020204" pitchFamily="34" charset="0"/>
                <a:cs typeface="Arial" panose="020B0604020202020204" pitchFamily="34" charset="0"/>
              </a:rPr>
              <a:t>Cardiovascular system, Respiratory system, Endocrine system, Immune system</a:t>
            </a:r>
          </a:p>
          <a:p>
            <a:pPr lvl="1"/>
            <a:r>
              <a:rPr lang="en-US" altLang="zh-CN" b="1" dirty="0">
                <a:solidFill>
                  <a:schemeClr val="accent1">
                    <a:lumMod val="50000"/>
                  </a:schemeClr>
                </a:solidFill>
                <a:latin typeface="Arial" panose="020B0604020202020204" pitchFamily="34" charset="0"/>
                <a:cs typeface="Arial" panose="020B0604020202020204" pitchFamily="34" charset="0"/>
              </a:rPr>
              <a:t>Nervous system</a:t>
            </a:r>
            <a:r>
              <a:rPr lang="en-US" altLang="zh-CN" dirty="0">
                <a:solidFill>
                  <a:schemeClr val="accent1">
                    <a:lumMod val="50000"/>
                  </a:schemeClr>
                </a:solidFill>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 Epilepsy, </a:t>
            </a:r>
            <a:r>
              <a:rPr lang="en-US" altLang="zh-CN" b="1" dirty="0">
                <a:solidFill>
                  <a:schemeClr val="accent2">
                    <a:lumMod val="50000"/>
                  </a:schemeClr>
                </a:solidFill>
                <a:latin typeface="Arial" panose="020B0604020202020204" pitchFamily="34" charset="0"/>
                <a:cs typeface="Arial" panose="020B0604020202020204" pitchFamily="34" charset="0"/>
              </a:rPr>
              <a:t>ataxia</a:t>
            </a:r>
          </a:p>
          <a:p>
            <a:pPr lvl="1"/>
            <a:endParaRPr lang="en-US" altLang="zh-CN" dirty="0">
              <a:latin typeface="Arial" panose="020B0604020202020204" pitchFamily="34" charset="0"/>
              <a:cs typeface="Arial" panose="020B0604020202020204" pitchFamily="34" charset="0"/>
            </a:endParaRPr>
          </a:p>
        </p:txBody>
      </p:sp>
      <p:sp>
        <p:nvSpPr>
          <p:cNvPr id="4" name="日期占位符 3">
            <a:extLst>
              <a:ext uri="{FF2B5EF4-FFF2-40B4-BE49-F238E27FC236}">
                <a16:creationId xmlns:a16="http://schemas.microsoft.com/office/drawing/2014/main" id="{32B7C8C3-22DE-A105-04D6-D9D576619B07}"/>
              </a:ext>
            </a:extLst>
          </p:cNvPr>
          <p:cNvSpPr>
            <a:spLocks noGrp="1"/>
          </p:cNvSpPr>
          <p:nvPr>
            <p:ph type="dt" sz="half" idx="10"/>
          </p:nvPr>
        </p:nvSpPr>
        <p:spPr/>
        <p:txBody>
          <a:bodyPr/>
          <a:lstStyle/>
          <a:p>
            <a:fld id="{F068A164-25A2-471C-B0AB-4F90F3F193BA}" type="datetime1">
              <a:rPr lang="zh-CN" altLang="en-US" smtClean="0"/>
              <a:t>2024/10/20</a:t>
            </a:fld>
            <a:endParaRPr lang="zh-CN" altLang="en-US" dirty="0"/>
          </a:p>
        </p:txBody>
      </p:sp>
      <p:sp>
        <p:nvSpPr>
          <p:cNvPr id="5" name="灯片编号占位符 4">
            <a:extLst>
              <a:ext uri="{FF2B5EF4-FFF2-40B4-BE49-F238E27FC236}">
                <a16:creationId xmlns:a16="http://schemas.microsoft.com/office/drawing/2014/main" id="{1FEA3822-8962-8ECC-5D1B-8AF53C906820}"/>
              </a:ext>
            </a:extLst>
          </p:cNvPr>
          <p:cNvSpPr>
            <a:spLocks noGrp="1"/>
          </p:cNvSpPr>
          <p:nvPr>
            <p:ph type="sldNum" sz="quarter" idx="12"/>
          </p:nvPr>
        </p:nvSpPr>
        <p:spPr/>
        <p:txBody>
          <a:bodyPr/>
          <a:lstStyle/>
          <a:p>
            <a:fld id="{64A3D1E4-01C9-4639-BD92-647A059E2A9D}" type="slidenum">
              <a:rPr lang="zh-CN" altLang="en-US" smtClean="0"/>
              <a:t>3</a:t>
            </a:fld>
            <a:endParaRPr lang="zh-CN" altLang="en-US"/>
          </a:p>
        </p:txBody>
      </p:sp>
      <p:pic>
        <p:nvPicPr>
          <p:cNvPr id="7" name="图片 6">
            <a:extLst>
              <a:ext uri="{FF2B5EF4-FFF2-40B4-BE49-F238E27FC236}">
                <a16:creationId xmlns:a16="http://schemas.microsoft.com/office/drawing/2014/main" id="{DEB2C05D-C165-757B-30BB-753FB74C377A}"/>
              </a:ext>
            </a:extLst>
          </p:cNvPr>
          <p:cNvPicPr>
            <a:picLocks noChangeAspect="1"/>
          </p:cNvPicPr>
          <p:nvPr/>
        </p:nvPicPr>
        <p:blipFill>
          <a:blip r:embed="rId3"/>
          <a:stretch>
            <a:fillRect/>
          </a:stretch>
        </p:blipFill>
        <p:spPr>
          <a:xfrm>
            <a:off x="1168148" y="4345208"/>
            <a:ext cx="8164064" cy="1390844"/>
          </a:xfrm>
          <a:prstGeom prst="rect">
            <a:avLst/>
          </a:prstGeom>
        </p:spPr>
      </p:pic>
      <p:sp>
        <p:nvSpPr>
          <p:cNvPr id="8" name="文本框 7">
            <a:extLst>
              <a:ext uri="{FF2B5EF4-FFF2-40B4-BE49-F238E27FC236}">
                <a16:creationId xmlns:a16="http://schemas.microsoft.com/office/drawing/2014/main" id="{8CF1FCD7-A3A8-DB04-2101-6FD4F16EB2EB}"/>
              </a:ext>
            </a:extLst>
          </p:cNvPr>
          <p:cNvSpPr txBox="1"/>
          <p:nvPr/>
        </p:nvSpPr>
        <p:spPr>
          <a:xfrm>
            <a:off x="7156818" y="6023074"/>
            <a:ext cx="4196983" cy="307777"/>
          </a:xfrm>
          <a:prstGeom prst="rect">
            <a:avLst/>
          </a:prstGeom>
          <a:noFill/>
        </p:spPr>
        <p:txBody>
          <a:bodyPr wrap="none" rtlCol="0">
            <a:spAutoFit/>
          </a:bodyPr>
          <a:lstStyle/>
          <a:p>
            <a:pPr algn="r"/>
            <a:r>
              <a:rPr lang="en-US" altLang="zh-CN" sz="1400" dirty="0"/>
              <a:t>June-Bum Kim</a:t>
            </a:r>
            <a:r>
              <a:rPr lang="en-US" altLang="zh-CN" sz="1400" b="1" i="1" dirty="0"/>
              <a:t>, Korean Journal of Pediatrics, </a:t>
            </a:r>
            <a:r>
              <a:rPr lang="en-US" altLang="zh-CN" sz="1400" dirty="0"/>
              <a:t>2014</a:t>
            </a:r>
            <a:endParaRPr lang="zh-CN" altLang="en-US" sz="1400" b="1" i="1" dirty="0"/>
          </a:p>
        </p:txBody>
      </p:sp>
    </p:spTree>
    <p:extLst>
      <p:ext uri="{BB962C8B-B14F-4D97-AF65-F5344CB8AC3E}">
        <p14:creationId xmlns:p14="http://schemas.microsoft.com/office/powerpoint/2010/main" val="1644033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98BE3-6592-3606-6614-F21DA94C534B}"/>
              </a:ext>
            </a:extLst>
          </p:cNvPr>
          <p:cNvSpPr>
            <a:spLocks noGrp="1"/>
          </p:cNvSpPr>
          <p:nvPr>
            <p:ph type="title"/>
          </p:nvPr>
        </p:nvSpPr>
        <p:spPr>
          <a:xfrm>
            <a:off x="838200" y="365125"/>
            <a:ext cx="10515600" cy="1325563"/>
          </a:xfrm>
        </p:spPr>
        <p:txBody>
          <a:bodyPr/>
          <a:lstStyle/>
          <a:p>
            <a:r>
              <a:rPr lang="en-US" altLang="zh-CN" dirty="0"/>
              <a:t>Ion channelopathies</a:t>
            </a:r>
            <a:endParaRPr lang="zh-CN" altLang="en-US" dirty="0"/>
          </a:p>
        </p:txBody>
      </p:sp>
      <p:sp>
        <p:nvSpPr>
          <p:cNvPr id="3" name="内容占位符 2">
            <a:extLst>
              <a:ext uri="{FF2B5EF4-FFF2-40B4-BE49-F238E27FC236}">
                <a16:creationId xmlns:a16="http://schemas.microsoft.com/office/drawing/2014/main" id="{8AD69C43-90D7-6A1E-4969-A72760C7FDDA}"/>
              </a:ext>
            </a:extLst>
          </p:cNvPr>
          <p:cNvSpPr>
            <a:spLocks noGrp="1"/>
          </p:cNvSpPr>
          <p:nvPr>
            <p:ph idx="1"/>
          </p:nvPr>
        </p:nvSpPr>
        <p:spPr/>
        <p:txBody>
          <a:bodyPr/>
          <a:lstStyle/>
          <a:p>
            <a:r>
              <a:rPr lang="en-US" altLang="zh-CN" dirty="0"/>
              <a:t>Gating controlling factors: membrane potential, ligands, second messengers, light, temperature, and mechanical changes. </a:t>
            </a:r>
            <a:endParaRPr lang="zh-CN" altLang="en-US" dirty="0"/>
          </a:p>
        </p:txBody>
      </p:sp>
      <p:sp>
        <p:nvSpPr>
          <p:cNvPr id="4" name="日期占位符 3">
            <a:extLst>
              <a:ext uri="{FF2B5EF4-FFF2-40B4-BE49-F238E27FC236}">
                <a16:creationId xmlns:a16="http://schemas.microsoft.com/office/drawing/2014/main" id="{D302B39F-0435-FE67-2CCC-58B88578F808}"/>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08CA389C-C29D-5E91-FA95-2C235F431D7E}"/>
              </a:ext>
            </a:extLst>
          </p:cNvPr>
          <p:cNvSpPr>
            <a:spLocks noGrp="1"/>
          </p:cNvSpPr>
          <p:nvPr>
            <p:ph type="sldNum" sz="quarter" idx="12"/>
          </p:nvPr>
        </p:nvSpPr>
        <p:spPr/>
        <p:txBody>
          <a:bodyPr/>
          <a:lstStyle/>
          <a:p>
            <a:fld id="{64A3D1E4-01C9-4639-BD92-647A059E2A9D}" type="slidenum">
              <a:rPr lang="zh-CN" altLang="en-US" smtClean="0"/>
              <a:t>4</a:t>
            </a:fld>
            <a:endParaRPr lang="zh-CN" altLang="en-US"/>
          </a:p>
        </p:txBody>
      </p:sp>
      <p:pic>
        <p:nvPicPr>
          <p:cNvPr id="7" name="图片 6">
            <a:extLst>
              <a:ext uri="{FF2B5EF4-FFF2-40B4-BE49-F238E27FC236}">
                <a16:creationId xmlns:a16="http://schemas.microsoft.com/office/drawing/2014/main" id="{7941CE88-52BE-5AE7-4C95-D37FD2BA18D5}"/>
              </a:ext>
            </a:extLst>
          </p:cNvPr>
          <p:cNvPicPr>
            <a:picLocks noChangeAspect="1"/>
          </p:cNvPicPr>
          <p:nvPr/>
        </p:nvPicPr>
        <p:blipFill>
          <a:blip r:embed="rId3"/>
          <a:stretch>
            <a:fillRect/>
          </a:stretch>
        </p:blipFill>
        <p:spPr>
          <a:xfrm>
            <a:off x="1487216" y="2870114"/>
            <a:ext cx="6324786" cy="3127461"/>
          </a:xfrm>
          <a:prstGeom prst="rect">
            <a:avLst/>
          </a:prstGeom>
        </p:spPr>
      </p:pic>
      <p:sp>
        <p:nvSpPr>
          <p:cNvPr id="8" name="文本框 7">
            <a:extLst>
              <a:ext uri="{FF2B5EF4-FFF2-40B4-BE49-F238E27FC236}">
                <a16:creationId xmlns:a16="http://schemas.microsoft.com/office/drawing/2014/main" id="{404ABECC-EA70-77E5-8F25-8C0DAD5A35FF}"/>
              </a:ext>
            </a:extLst>
          </p:cNvPr>
          <p:cNvSpPr txBox="1"/>
          <p:nvPr/>
        </p:nvSpPr>
        <p:spPr>
          <a:xfrm>
            <a:off x="7156818" y="6023074"/>
            <a:ext cx="4196983" cy="307777"/>
          </a:xfrm>
          <a:prstGeom prst="rect">
            <a:avLst/>
          </a:prstGeom>
          <a:noFill/>
        </p:spPr>
        <p:txBody>
          <a:bodyPr wrap="none" rtlCol="0">
            <a:spAutoFit/>
          </a:bodyPr>
          <a:lstStyle/>
          <a:p>
            <a:pPr algn="r"/>
            <a:r>
              <a:rPr lang="en-US" altLang="zh-CN" sz="1400" dirty="0"/>
              <a:t>June-Bum Kim</a:t>
            </a:r>
            <a:r>
              <a:rPr lang="en-US" altLang="zh-CN" sz="1400" b="1" i="1" dirty="0"/>
              <a:t>, Korean Journal of Pediatrics, </a:t>
            </a:r>
            <a:r>
              <a:rPr lang="en-US" altLang="zh-CN" sz="1400" dirty="0"/>
              <a:t>2014</a:t>
            </a:r>
            <a:endParaRPr lang="zh-CN" altLang="en-US" sz="1400" b="1" i="1" dirty="0"/>
          </a:p>
        </p:txBody>
      </p:sp>
    </p:spTree>
    <p:extLst>
      <p:ext uri="{BB962C8B-B14F-4D97-AF65-F5344CB8AC3E}">
        <p14:creationId xmlns:p14="http://schemas.microsoft.com/office/powerpoint/2010/main" val="2079858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29B73-21FA-0A25-E11B-94E6C78B4F25}"/>
              </a:ext>
            </a:extLst>
          </p:cNvPr>
          <p:cNvSpPr>
            <a:spLocks noGrp="1"/>
          </p:cNvSpPr>
          <p:nvPr>
            <p:ph type="title"/>
          </p:nvPr>
        </p:nvSpPr>
        <p:spPr>
          <a:xfrm>
            <a:off x="838200" y="365125"/>
            <a:ext cx="10515600" cy="1325563"/>
          </a:xfrm>
        </p:spPr>
        <p:txBody>
          <a:bodyPr/>
          <a:lstStyle/>
          <a:p>
            <a:r>
              <a:rPr lang="en-US" altLang="zh-CN" dirty="0"/>
              <a:t>Cerebellar ataxia</a:t>
            </a:r>
            <a:endParaRPr lang="zh-CN" altLang="en-US" dirty="0"/>
          </a:p>
        </p:txBody>
      </p:sp>
      <p:sp>
        <p:nvSpPr>
          <p:cNvPr id="3" name="内容占位符 2">
            <a:extLst>
              <a:ext uri="{FF2B5EF4-FFF2-40B4-BE49-F238E27FC236}">
                <a16:creationId xmlns:a16="http://schemas.microsoft.com/office/drawing/2014/main" id="{6D2D1DD3-28F3-9E3A-8771-D46F13328F27}"/>
              </a:ext>
            </a:extLst>
          </p:cNvPr>
          <p:cNvSpPr>
            <a:spLocks noGrp="1"/>
          </p:cNvSpPr>
          <p:nvPr>
            <p:ph idx="1"/>
          </p:nvPr>
        </p:nvSpPr>
        <p:spPr>
          <a:xfrm>
            <a:off x="838200" y="1825625"/>
            <a:ext cx="5593080" cy="4351338"/>
          </a:xfrm>
        </p:spPr>
        <p:txBody>
          <a:bodyPr>
            <a:normAutofit/>
          </a:bodyPr>
          <a:lstStyle/>
          <a:p>
            <a:r>
              <a:rPr lang="en-US" altLang="zh-CN" dirty="0"/>
              <a:t>A large, heterogeneous group of movement disorders </a:t>
            </a:r>
          </a:p>
          <a:p>
            <a:r>
              <a:rPr lang="en-US" altLang="zh-CN" dirty="0"/>
              <a:t>Diverse disease-causing mutations in the CNS</a:t>
            </a:r>
          </a:p>
          <a:p>
            <a:r>
              <a:rPr lang="en-US" altLang="zh-CN" b="1" dirty="0">
                <a:solidFill>
                  <a:schemeClr val="accent2">
                    <a:lumMod val="50000"/>
                  </a:schemeClr>
                </a:solidFill>
              </a:rPr>
              <a:t>Purkinje neurons</a:t>
            </a:r>
            <a:r>
              <a:rPr lang="en-US" altLang="zh-CN" dirty="0"/>
              <a:t>, brainstem neurons, and neurons of the cerebellar nuclei are particularly vulnerable to degeneration.</a:t>
            </a:r>
            <a:endParaRPr lang="zh-CN" altLang="en-US" dirty="0"/>
          </a:p>
        </p:txBody>
      </p:sp>
      <p:sp>
        <p:nvSpPr>
          <p:cNvPr id="4" name="日期占位符 3">
            <a:extLst>
              <a:ext uri="{FF2B5EF4-FFF2-40B4-BE49-F238E27FC236}">
                <a16:creationId xmlns:a16="http://schemas.microsoft.com/office/drawing/2014/main" id="{0690614E-F3B5-5CB1-102C-D51EF88FCAC4}"/>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67F49868-8A43-F771-B59F-566613BCAB31}"/>
              </a:ext>
            </a:extLst>
          </p:cNvPr>
          <p:cNvSpPr>
            <a:spLocks noGrp="1"/>
          </p:cNvSpPr>
          <p:nvPr>
            <p:ph type="sldNum" sz="quarter" idx="12"/>
          </p:nvPr>
        </p:nvSpPr>
        <p:spPr/>
        <p:txBody>
          <a:bodyPr/>
          <a:lstStyle/>
          <a:p>
            <a:fld id="{64A3D1E4-01C9-4639-BD92-647A059E2A9D}" type="slidenum">
              <a:rPr lang="zh-CN" altLang="en-US" smtClean="0"/>
              <a:t>5</a:t>
            </a:fld>
            <a:endParaRPr lang="zh-CN" altLang="en-US"/>
          </a:p>
        </p:txBody>
      </p:sp>
      <p:pic>
        <p:nvPicPr>
          <p:cNvPr id="2050" name="Picture 2" descr="What is Ataxia?">
            <a:extLst>
              <a:ext uri="{FF2B5EF4-FFF2-40B4-BE49-F238E27FC236}">
                <a16:creationId xmlns:a16="http://schemas.microsoft.com/office/drawing/2014/main" id="{47FCF78B-B6AD-CEB6-AAB5-55D6E8D63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360" y="1646238"/>
            <a:ext cx="5391577" cy="395712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0A85D92-8B77-A91F-A056-14A91B3AEC79}"/>
              </a:ext>
            </a:extLst>
          </p:cNvPr>
          <p:cNvSpPr txBox="1"/>
          <p:nvPr/>
        </p:nvSpPr>
        <p:spPr>
          <a:xfrm>
            <a:off x="10125579" y="6023074"/>
            <a:ext cx="1228221"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From Google</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298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BDFBC-FAD8-9D94-8302-E023D8939E28}"/>
              </a:ext>
            </a:extLst>
          </p:cNvPr>
          <p:cNvSpPr>
            <a:spLocks noGrp="1"/>
          </p:cNvSpPr>
          <p:nvPr>
            <p:ph type="title"/>
          </p:nvPr>
        </p:nvSpPr>
        <p:spPr>
          <a:xfrm>
            <a:off x="838200" y="365125"/>
            <a:ext cx="10515600" cy="1325563"/>
          </a:xfrm>
        </p:spPr>
        <p:txBody>
          <a:bodyPr/>
          <a:lstStyle/>
          <a:p>
            <a:r>
              <a:rPr lang="en-US" altLang="zh-CN" dirty="0"/>
              <a:t>Purkinje cell</a:t>
            </a:r>
            <a:endParaRPr lang="zh-CN" altLang="en-US" dirty="0"/>
          </a:p>
        </p:txBody>
      </p:sp>
      <p:sp>
        <p:nvSpPr>
          <p:cNvPr id="3" name="内容占位符 2">
            <a:extLst>
              <a:ext uri="{FF2B5EF4-FFF2-40B4-BE49-F238E27FC236}">
                <a16:creationId xmlns:a16="http://schemas.microsoft.com/office/drawing/2014/main" id="{18835318-58FE-5718-5330-26B31113EFBB}"/>
              </a:ext>
            </a:extLst>
          </p:cNvPr>
          <p:cNvSpPr>
            <a:spLocks noGrp="1"/>
          </p:cNvSpPr>
          <p:nvPr>
            <p:ph idx="1"/>
          </p:nvPr>
        </p:nvSpPr>
        <p:spPr>
          <a:xfrm>
            <a:off x="838200" y="1825625"/>
            <a:ext cx="6732181" cy="4351338"/>
          </a:xfrm>
        </p:spPr>
        <p:txBody>
          <a:bodyPr>
            <a:normAutofit/>
          </a:bodyPr>
          <a:lstStyle/>
          <a:p>
            <a:r>
              <a:rPr lang="en-US" altLang="zh-CN" dirty="0"/>
              <a:t>Discovered in the 19th century by Jan Evangelista Purkinje</a:t>
            </a:r>
          </a:p>
          <a:p>
            <a:r>
              <a:rPr lang="en-US" altLang="zh-CN" dirty="0"/>
              <a:t>Autonomous pacemaker</a:t>
            </a:r>
          </a:p>
          <a:p>
            <a:r>
              <a:rPr lang="en-US" altLang="zh-CN" dirty="0"/>
              <a:t>Receive and integrate signals from several distinct neuronal pathways</a:t>
            </a:r>
          </a:p>
          <a:p>
            <a:r>
              <a:rPr lang="en-US" altLang="zh-CN" dirty="0"/>
              <a:t>Fast modulation of this firing to encode information</a:t>
            </a:r>
          </a:p>
          <a:p>
            <a:r>
              <a:rPr lang="en-US" altLang="zh-CN" dirty="0"/>
              <a:t>Inhibitory projection to the cerebellar nuclei</a:t>
            </a:r>
          </a:p>
        </p:txBody>
      </p:sp>
      <p:sp>
        <p:nvSpPr>
          <p:cNvPr id="4" name="日期占位符 3">
            <a:extLst>
              <a:ext uri="{FF2B5EF4-FFF2-40B4-BE49-F238E27FC236}">
                <a16:creationId xmlns:a16="http://schemas.microsoft.com/office/drawing/2014/main" id="{D432D6ED-366E-4DC1-73EB-E58BDFBF6406}"/>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8DFA785F-0CAE-B9DB-4937-1B5285479214}"/>
              </a:ext>
            </a:extLst>
          </p:cNvPr>
          <p:cNvSpPr>
            <a:spLocks noGrp="1"/>
          </p:cNvSpPr>
          <p:nvPr>
            <p:ph type="sldNum" sz="quarter" idx="12"/>
          </p:nvPr>
        </p:nvSpPr>
        <p:spPr/>
        <p:txBody>
          <a:bodyPr/>
          <a:lstStyle/>
          <a:p>
            <a:fld id="{64A3D1E4-01C9-4639-BD92-647A059E2A9D}" type="slidenum">
              <a:rPr lang="zh-CN" altLang="en-US" smtClean="0"/>
              <a:t>6</a:t>
            </a:fld>
            <a:endParaRPr lang="zh-CN" altLang="en-US"/>
          </a:p>
        </p:txBody>
      </p:sp>
      <p:pic>
        <p:nvPicPr>
          <p:cNvPr id="9" name="图片 8">
            <a:extLst>
              <a:ext uri="{FF2B5EF4-FFF2-40B4-BE49-F238E27FC236}">
                <a16:creationId xmlns:a16="http://schemas.microsoft.com/office/drawing/2014/main" id="{BC3AE6F5-B520-64FC-2544-4081BB858ACB}"/>
              </a:ext>
            </a:extLst>
          </p:cNvPr>
          <p:cNvPicPr>
            <a:picLocks noChangeAspect="1"/>
          </p:cNvPicPr>
          <p:nvPr/>
        </p:nvPicPr>
        <p:blipFill>
          <a:blip r:embed="rId3"/>
          <a:srcRect t="9481" r="43600"/>
          <a:stretch/>
        </p:blipFill>
        <p:spPr>
          <a:xfrm>
            <a:off x="8006219" y="1655386"/>
            <a:ext cx="3229861" cy="4342189"/>
          </a:xfrm>
          <a:prstGeom prst="rect">
            <a:avLst/>
          </a:prstGeom>
        </p:spPr>
      </p:pic>
      <p:sp>
        <p:nvSpPr>
          <p:cNvPr id="11" name="文本框 10">
            <a:extLst>
              <a:ext uri="{FF2B5EF4-FFF2-40B4-BE49-F238E27FC236}">
                <a16:creationId xmlns:a16="http://schemas.microsoft.com/office/drawing/2014/main" id="{D2693387-1588-B83D-26CA-FA96E2814A5B}"/>
              </a:ext>
            </a:extLst>
          </p:cNvPr>
          <p:cNvSpPr txBox="1"/>
          <p:nvPr/>
        </p:nvSpPr>
        <p:spPr>
          <a:xfrm>
            <a:off x="10500681" y="6023074"/>
            <a:ext cx="853119"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By </a:t>
            </a:r>
            <a:r>
              <a:rPr lang="en-US" altLang="zh-CN" sz="1400" dirty="0" err="1">
                <a:latin typeface="Arial" panose="020B0604020202020204" pitchFamily="34" charset="0"/>
                <a:cs typeface="Arial" panose="020B0604020202020204" pitchFamily="34" charset="0"/>
              </a:rPr>
              <a:t>Cajal</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1400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BDFBC-FAD8-9D94-8302-E023D8939E28}"/>
              </a:ext>
            </a:extLst>
          </p:cNvPr>
          <p:cNvSpPr>
            <a:spLocks noGrp="1"/>
          </p:cNvSpPr>
          <p:nvPr>
            <p:ph type="title"/>
          </p:nvPr>
        </p:nvSpPr>
        <p:spPr>
          <a:xfrm>
            <a:off x="838200" y="365125"/>
            <a:ext cx="10515600" cy="1325563"/>
          </a:xfrm>
        </p:spPr>
        <p:txBody>
          <a:bodyPr/>
          <a:lstStyle/>
          <a:p>
            <a:r>
              <a:rPr lang="en-US" altLang="zh-CN" dirty="0"/>
              <a:t>Purkinje cell’s </a:t>
            </a:r>
            <a:r>
              <a:rPr lang="en-US" altLang="zh-CN" dirty="0" err="1"/>
              <a:t>electroresponsiveness</a:t>
            </a:r>
            <a:endParaRPr lang="zh-CN" altLang="en-US" dirty="0"/>
          </a:p>
        </p:txBody>
      </p:sp>
      <p:sp>
        <p:nvSpPr>
          <p:cNvPr id="4" name="日期占位符 3">
            <a:extLst>
              <a:ext uri="{FF2B5EF4-FFF2-40B4-BE49-F238E27FC236}">
                <a16:creationId xmlns:a16="http://schemas.microsoft.com/office/drawing/2014/main" id="{D432D6ED-366E-4DC1-73EB-E58BDFBF6406}"/>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8DFA785F-0CAE-B9DB-4937-1B5285479214}"/>
              </a:ext>
            </a:extLst>
          </p:cNvPr>
          <p:cNvSpPr>
            <a:spLocks noGrp="1"/>
          </p:cNvSpPr>
          <p:nvPr>
            <p:ph type="sldNum" sz="quarter" idx="12"/>
          </p:nvPr>
        </p:nvSpPr>
        <p:spPr/>
        <p:txBody>
          <a:bodyPr/>
          <a:lstStyle/>
          <a:p>
            <a:fld id="{64A3D1E4-01C9-4639-BD92-647A059E2A9D}" type="slidenum">
              <a:rPr lang="zh-CN" altLang="en-US" smtClean="0"/>
              <a:t>7</a:t>
            </a:fld>
            <a:endParaRPr lang="zh-CN" altLang="en-US"/>
          </a:p>
        </p:txBody>
      </p:sp>
      <p:sp>
        <p:nvSpPr>
          <p:cNvPr id="11" name="文本框 10">
            <a:extLst>
              <a:ext uri="{FF2B5EF4-FFF2-40B4-BE49-F238E27FC236}">
                <a16:creationId xmlns:a16="http://schemas.microsoft.com/office/drawing/2014/main" id="{D2693387-1588-B83D-26CA-FA96E2814A5B}"/>
              </a:ext>
            </a:extLst>
          </p:cNvPr>
          <p:cNvSpPr txBox="1"/>
          <p:nvPr/>
        </p:nvSpPr>
        <p:spPr>
          <a:xfrm>
            <a:off x="2252440" y="6335722"/>
            <a:ext cx="3228513"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M. </a:t>
            </a:r>
            <a:r>
              <a:rPr lang="en-US" altLang="zh-CN" sz="1400" dirty="0" err="1">
                <a:latin typeface="Arial" panose="020B0604020202020204" pitchFamily="34" charset="0"/>
                <a:cs typeface="Arial" panose="020B0604020202020204" pitchFamily="34" charset="0"/>
              </a:rPr>
              <a:t>Häusser</a:t>
            </a:r>
            <a:r>
              <a:rPr lang="en-US" altLang="zh-CN" sz="1400" dirty="0">
                <a:latin typeface="Arial" panose="020B0604020202020204" pitchFamily="34" charset="0"/>
                <a:cs typeface="Arial" panose="020B0604020202020204" pitchFamily="34" charset="0"/>
              </a:rPr>
              <a:t>, et al</a:t>
            </a:r>
            <a:r>
              <a:rPr lang="en-US" altLang="zh-CN" sz="1400" b="1" i="1" dirty="0">
                <a:latin typeface="Arial" panose="020B0604020202020204" pitchFamily="34" charset="0"/>
                <a:cs typeface="Arial" panose="020B0604020202020204" pitchFamily="34" charset="0"/>
              </a:rPr>
              <a:t>, Nat </a:t>
            </a:r>
            <a:r>
              <a:rPr lang="en-US" altLang="zh-CN" sz="1400" b="1" i="1" dirty="0" err="1">
                <a:latin typeface="Arial" panose="020B0604020202020204" pitchFamily="34" charset="0"/>
                <a:cs typeface="Arial" panose="020B0604020202020204" pitchFamily="34" charset="0"/>
              </a:rPr>
              <a:t>Neurosci</a:t>
            </a:r>
            <a:r>
              <a:rPr lang="en-US" altLang="zh-CN" sz="1400" b="1" i="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2005</a:t>
            </a:r>
            <a:endParaRPr lang="zh-CN" altLang="en-US" sz="1400" b="1" i="1" dirty="0">
              <a:latin typeface="Arial" panose="020B0604020202020204" pitchFamily="34" charset="0"/>
              <a:cs typeface="Arial" panose="020B0604020202020204" pitchFamily="34" charset="0"/>
            </a:endParaRPr>
          </a:p>
        </p:txBody>
      </p:sp>
      <p:pic>
        <p:nvPicPr>
          <p:cNvPr id="12" name="图片 11">
            <a:extLst>
              <a:ext uri="{FF2B5EF4-FFF2-40B4-BE49-F238E27FC236}">
                <a16:creationId xmlns:a16="http://schemas.microsoft.com/office/drawing/2014/main" id="{40BEBAC1-BC66-73AD-635E-AE74D96B46BF}"/>
              </a:ext>
            </a:extLst>
          </p:cNvPr>
          <p:cNvPicPr>
            <a:picLocks noChangeAspect="1"/>
          </p:cNvPicPr>
          <p:nvPr/>
        </p:nvPicPr>
        <p:blipFill>
          <a:blip r:embed="rId3"/>
          <a:srcRect l="1103" t="8614" r="73075"/>
          <a:stretch/>
        </p:blipFill>
        <p:spPr>
          <a:xfrm>
            <a:off x="7611812" y="2169995"/>
            <a:ext cx="1997575" cy="4151585"/>
          </a:xfrm>
          <a:prstGeom prst="rect">
            <a:avLst/>
          </a:prstGeom>
        </p:spPr>
      </p:pic>
      <p:sp>
        <p:nvSpPr>
          <p:cNvPr id="15" name="文本框 14">
            <a:extLst>
              <a:ext uri="{FF2B5EF4-FFF2-40B4-BE49-F238E27FC236}">
                <a16:creationId xmlns:a16="http://schemas.microsoft.com/office/drawing/2014/main" id="{C3391AB4-815F-C2F1-D0E9-BAA18842770A}"/>
              </a:ext>
            </a:extLst>
          </p:cNvPr>
          <p:cNvSpPr txBox="1"/>
          <p:nvPr/>
        </p:nvSpPr>
        <p:spPr>
          <a:xfrm>
            <a:off x="6834020" y="6378928"/>
            <a:ext cx="3810660" cy="307777"/>
          </a:xfrm>
          <a:prstGeom prst="rect">
            <a:avLst/>
          </a:prstGeom>
          <a:noFill/>
        </p:spPr>
        <p:txBody>
          <a:bodyPr wrap="none" rtlCol="0">
            <a:spAutoFit/>
          </a:bodyPr>
          <a:lstStyle/>
          <a:p>
            <a:pPr algn="r"/>
            <a:r>
              <a:rPr lang="en-US" altLang="zh-CN" sz="1400" dirty="0">
                <a:latin typeface="Arial" panose="020B0604020202020204" pitchFamily="34" charset="0"/>
                <a:cs typeface="Arial" panose="020B0604020202020204" pitchFamily="34" charset="0"/>
              </a:rPr>
              <a:t>E. D'Angelo, et al</a:t>
            </a:r>
            <a:r>
              <a:rPr lang="en-US" altLang="zh-CN" sz="1400" b="1" i="1" dirty="0">
                <a:latin typeface="Arial" panose="020B0604020202020204" pitchFamily="34" charset="0"/>
                <a:cs typeface="Arial" panose="020B0604020202020204" pitchFamily="34" charset="0"/>
              </a:rPr>
              <a:t>, Front Cell </a:t>
            </a:r>
            <a:r>
              <a:rPr lang="en-US" altLang="zh-CN" sz="1400" b="1" i="1" dirty="0" err="1">
                <a:latin typeface="Arial" panose="020B0604020202020204" pitchFamily="34" charset="0"/>
                <a:cs typeface="Arial" panose="020B0604020202020204" pitchFamily="34" charset="0"/>
              </a:rPr>
              <a:t>Neurosci</a:t>
            </a:r>
            <a:r>
              <a:rPr lang="en-US" altLang="zh-CN" sz="1400" b="1" i="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2015</a:t>
            </a:r>
            <a:endParaRPr lang="zh-CN" altLang="en-US" sz="1400" b="1" i="1" dirty="0">
              <a:latin typeface="Arial" panose="020B0604020202020204" pitchFamily="34" charset="0"/>
              <a:cs typeface="Arial" panose="020B0604020202020204" pitchFamily="34" charset="0"/>
            </a:endParaRPr>
          </a:p>
        </p:txBody>
      </p:sp>
      <p:sp>
        <p:nvSpPr>
          <p:cNvPr id="19" name="内容占位符 2">
            <a:extLst>
              <a:ext uri="{FF2B5EF4-FFF2-40B4-BE49-F238E27FC236}">
                <a16:creationId xmlns:a16="http://schemas.microsoft.com/office/drawing/2014/main" id="{37D8905F-6F0C-0F8B-43E5-6C9805234BC2}"/>
              </a:ext>
            </a:extLst>
          </p:cNvPr>
          <p:cNvSpPr>
            <a:spLocks noGrp="1"/>
          </p:cNvSpPr>
          <p:nvPr>
            <p:ph idx="1"/>
          </p:nvPr>
        </p:nvSpPr>
        <p:spPr>
          <a:xfrm>
            <a:off x="952088" y="1447491"/>
            <a:ext cx="5719011" cy="965701"/>
          </a:xfrm>
        </p:spPr>
        <p:txBody>
          <a:bodyPr>
            <a:normAutofit lnSpcReduction="10000"/>
          </a:bodyPr>
          <a:lstStyle/>
          <a:p>
            <a:pPr marL="0" indent="0" algn="ctr">
              <a:buNone/>
            </a:pPr>
            <a:r>
              <a:rPr lang="en-US" altLang="zh-CN" dirty="0" err="1"/>
              <a:t>Bistability</a:t>
            </a:r>
            <a:r>
              <a:rPr lang="en-US" altLang="zh-CN" dirty="0"/>
              <a:t> </a:t>
            </a:r>
          </a:p>
          <a:p>
            <a:pPr marL="0" indent="0" algn="ctr">
              <a:buNone/>
            </a:pPr>
            <a:r>
              <a:rPr lang="en-US" altLang="zh-CN" dirty="0"/>
              <a:t>(</a:t>
            </a:r>
            <a:r>
              <a:rPr lang="en-US" altLang="zh-CN" i="1" dirty="0">
                <a:solidFill>
                  <a:srgbClr val="C00000"/>
                </a:solidFill>
              </a:rPr>
              <a:t>up</a:t>
            </a:r>
            <a:r>
              <a:rPr lang="en-US" altLang="zh-CN" i="1" dirty="0"/>
              <a:t> </a:t>
            </a:r>
            <a:r>
              <a:rPr lang="en-US" altLang="zh-CN" dirty="0"/>
              <a:t>states and </a:t>
            </a:r>
            <a:r>
              <a:rPr lang="en-US" altLang="zh-CN" i="1" dirty="0">
                <a:solidFill>
                  <a:schemeClr val="accent1">
                    <a:lumMod val="50000"/>
                  </a:schemeClr>
                </a:solidFill>
              </a:rPr>
              <a:t>down</a:t>
            </a:r>
            <a:r>
              <a:rPr lang="en-US" altLang="zh-CN" i="1" dirty="0"/>
              <a:t> states</a:t>
            </a:r>
            <a:r>
              <a:rPr lang="en-US" altLang="zh-CN" dirty="0"/>
              <a:t>)</a:t>
            </a:r>
          </a:p>
        </p:txBody>
      </p:sp>
      <p:sp>
        <p:nvSpPr>
          <p:cNvPr id="20" name="内容占位符 2">
            <a:extLst>
              <a:ext uri="{FF2B5EF4-FFF2-40B4-BE49-F238E27FC236}">
                <a16:creationId xmlns:a16="http://schemas.microsoft.com/office/drawing/2014/main" id="{0EA35754-BAEE-F00B-388C-400123325899}"/>
              </a:ext>
            </a:extLst>
          </p:cNvPr>
          <p:cNvSpPr txBox="1">
            <a:spLocks/>
          </p:cNvSpPr>
          <p:nvPr/>
        </p:nvSpPr>
        <p:spPr>
          <a:xfrm>
            <a:off x="6784987" y="1652374"/>
            <a:ext cx="5719011" cy="965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latin typeface="Arial" panose="020B0604020202020204" pitchFamily="34" charset="0"/>
                <a:cs typeface="Arial" panose="020B0604020202020204" pitchFamily="34" charset="0"/>
              </a:rPr>
              <a:t>Simple and complex firing</a:t>
            </a:r>
          </a:p>
        </p:txBody>
      </p:sp>
      <p:grpSp>
        <p:nvGrpSpPr>
          <p:cNvPr id="24" name="组合 23">
            <a:extLst>
              <a:ext uri="{FF2B5EF4-FFF2-40B4-BE49-F238E27FC236}">
                <a16:creationId xmlns:a16="http://schemas.microsoft.com/office/drawing/2014/main" id="{D5081FD2-0A6B-751A-D9BA-D6CCA5A6991F}"/>
              </a:ext>
            </a:extLst>
          </p:cNvPr>
          <p:cNvGrpSpPr/>
          <p:nvPr/>
        </p:nvGrpSpPr>
        <p:grpSpPr>
          <a:xfrm>
            <a:off x="1409588" y="2351313"/>
            <a:ext cx="4591639" cy="4012787"/>
            <a:chOff x="1409588" y="2351313"/>
            <a:chExt cx="4591639" cy="4012787"/>
          </a:xfrm>
        </p:grpSpPr>
        <p:pic>
          <p:nvPicPr>
            <p:cNvPr id="14" name="图片 13">
              <a:extLst>
                <a:ext uri="{FF2B5EF4-FFF2-40B4-BE49-F238E27FC236}">
                  <a16:creationId xmlns:a16="http://schemas.microsoft.com/office/drawing/2014/main" id="{55F53842-96BA-3B33-7D7F-92C643E16B0D}"/>
                </a:ext>
              </a:extLst>
            </p:cNvPr>
            <p:cNvPicPr>
              <a:picLocks noChangeAspect="1"/>
            </p:cNvPicPr>
            <p:nvPr/>
          </p:nvPicPr>
          <p:blipFill>
            <a:blip r:embed="rId4"/>
            <a:srcRect t="9102"/>
            <a:stretch/>
          </p:blipFill>
          <p:spPr>
            <a:xfrm>
              <a:off x="1866560" y="2351313"/>
              <a:ext cx="4134667" cy="4012787"/>
            </a:xfrm>
            <a:prstGeom prst="rect">
              <a:avLst/>
            </a:prstGeom>
          </p:spPr>
        </p:pic>
        <p:pic>
          <p:nvPicPr>
            <p:cNvPr id="23" name="图片 22">
              <a:extLst>
                <a:ext uri="{FF2B5EF4-FFF2-40B4-BE49-F238E27FC236}">
                  <a16:creationId xmlns:a16="http://schemas.microsoft.com/office/drawing/2014/main" id="{EFBC1D7D-CDBB-50FE-39D3-CA6DD96E3C81}"/>
                </a:ext>
              </a:extLst>
            </p:cNvPr>
            <p:cNvPicPr>
              <a:picLocks noChangeAspect="1"/>
            </p:cNvPicPr>
            <p:nvPr/>
          </p:nvPicPr>
          <p:blipFill>
            <a:blip r:embed="rId5"/>
            <a:stretch>
              <a:fillRect/>
            </a:stretch>
          </p:blipFill>
          <p:spPr>
            <a:xfrm>
              <a:off x="1409588" y="4187026"/>
              <a:ext cx="800212" cy="743054"/>
            </a:xfrm>
            <a:prstGeom prst="rect">
              <a:avLst/>
            </a:prstGeom>
          </p:spPr>
        </p:pic>
      </p:grpSp>
      <p:sp>
        <p:nvSpPr>
          <p:cNvPr id="25" name="文本框 24">
            <a:extLst>
              <a:ext uri="{FF2B5EF4-FFF2-40B4-BE49-F238E27FC236}">
                <a16:creationId xmlns:a16="http://schemas.microsoft.com/office/drawing/2014/main" id="{94E86EBE-D3BC-FA09-3FAC-E330016541BC}"/>
              </a:ext>
            </a:extLst>
          </p:cNvPr>
          <p:cNvSpPr txBox="1"/>
          <p:nvPr/>
        </p:nvSpPr>
        <p:spPr>
          <a:xfrm>
            <a:off x="1082800" y="2603777"/>
            <a:ext cx="1822909" cy="338554"/>
          </a:xfrm>
          <a:prstGeom prst="rect">
            <a:avLst/>
          </a:prstGeom>
          <a:noFill/>
        </p:spPr>
        <p:txBody>
          <a:bodyPr wrap="square">
            <a:spAutoFit/>
          </a:bodyPr>
          <a:lstStyle/>
          <a:p>
            <a:r>
              <a:rPr lang="en-US" altLang="zh-CN" sz="1600" dirty="0" err="1">
                <a:solidFill>
                  <a:schemeClr val="accent1">
                    <a:lumMod val="50000"/>
                  </a:schemeClr>
                </a:solidFill>
              </a:rPr>
              <a:t>perisomatic</a:t>
            </a:r>
            <a:endParaRPr lang="zh-CN" altLang="en-US" sz="1600" dirty="0">
              <a:solidFill>
                <a:schemeClr val="accent1">
                  <a:lumMod val="50000"/>
                </a:schemeClr>
              </a:solidFill>
            </a:endParaRPr>
          </a:p>
        </p:txBody>
      </p:sp>
      <p:sp>
        <p:nvSpPr>
          <p:cNvPr id="26" name="文本框 25">
            <a:extLst>
              <a:ext uri="{FF2B5EF4-FFF2-40B4-BE49-F238E27FC236}">
                <a16:creationId xmlns:a16="http://schemas.microsoft.com/office/drawing/2014/main" id="{47A94A70-0FF7-C02E-3841-3CE2FB2C9D25}"/>
              </a:ext>
            </a:extLst>
          </p:cNvPr>
          <p:cNvSpPr txBox="1"/>
          <p:nvPr/>
        </p:nvSpPr>
        <p:spPr>
          <a:xfrm>
            <a:off x="1091262" y="4637394"/>
            <a:ext cx="1822909" cy="584775"/>
          </a:xfrm>
          <a:prstGeom prst="rect">
            <a:avLst/>
          </a:prstGeom>
          <a:noFill/>
        </p:spPr>
        <p:txBody>
          <a:bodyPr wrap="square">
            <a:spAutoFit/>
          </a:bodyPr>
          <a:lstStyle/>
          <a:p>
            <a:r>
              <a:rPr lang="en-US" altLang="zh-CN" sz="1600" dirty="0">
                <a:solidFill>
                  <a:schemeClr val="accent1">
                    <a:lumMod val="50000"/>
                  </a:schemeClr>
                </a:solidFill>
              </a:rPr>
              <a:t>Presumed distal dendritic</a:t>
            </a:r>
            <a:endParaRPr lang="zh-CN" altLang="en-US" sz="1600" dirty="0">
              <a:solidFill>
                <a:schemeClr val="accent1">
                  <a:lumMod val="50000"/>
                </a:schemeClr>
              </a:solidFill>
            </a:endParaRPr>
          </a:p>
        </p:txBody>
      </p:sp>
    </p:spTree>
    <p:extLst>
      <p:ext uri="{BB962C8B-B14F-4D97-AF65-F5344CB8AC3E}">
        <p14:creationId xmlns:p14="http://schemas.microsoft.com/office/powerpoint/2010/main" val="3410899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142F9-916B-FA6E-03C8-36C6C0379F7D}"/>
              </a:ext>
            </a:extLst>
          </p:cNvPr>
          <p:cNvSpPr>
            <a:spLocks noGrp="1"/>
          </p:cNvSpPr>
          <p:nvPr>
            <p:ph type="title"/>
          </p:nvPr>
        </p:nvSpPr>
        <p:spPr>
          <a:xfrm>
            <a:off x="838200" y="365125"/>
            <a:ext cx="10515600" cy="1325563"/>
          </a:xfrm>
        </p:spPr>
        <p:txBody>
          <a:bodyPr/>
          <a:lstStyle/>
          <a:p>
            <a:r>
              <a:rPr lang="en-US" altLang="zh-CN" dirty="0"/>
              <a:t>Purkinje cell &amp; ion channel dysfunction</a:t>
            </a:r>
            <a:endParaRPr lang="zh-CN" altLang="en-US" dirty="0"/>
          </a:p>
        </p:txBody>
      </p:sp>
      <p:sp>
        <p:nvSpPr>
          <p:cNvPr id="4" name="日期占位符 3">
            <a:extLst>
              <a:ext uri="{FF2B5EF4-FFF2-40B4-BE49-F238E27FC236}">
                <a16:creationId xmlns:a16="http://schemas.microsoft.com/office/drawing/2014/main" id="{EFE1F250-7511-0BBE-396F-758C57316ABE}"/>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6663605C-A236-3D54-8963-DB3D6A23FF96}"/>
              </a:ext>
            </a:extLst>
          </p:cNvPr>
          <p:cNvSpPr>
            <a:spLocks noGrp="1"/>
          </p:cNvSpPr>
          <p:nvPr>
            <p:ph type="sldNum" sz="quarter" idx="12"/>
          </p:nvPr>
        </p:nvSpPr>
        <p:spPr/>
        <p:txBody>
          <a:bodyPr/>
          <a:lstStyle/>
          <a:p>
            <a:fld id="{64A3D1E4-01C9-4639-BD92-647A059E2A9D}" type="slidenum">
              <a:rPr lang="zh-CN" altLang="en-US" smtClean="0"/>
              <a:t>8</a:t>
            </a:fld>
            <a:endParaRPr lang="zh-CN" altLang="en-US"/>
          </a:p>
        </p:txBody>
      </p:sp>
      <p:pic>
        <p:nvPicPr>
          <p:cNvPr id="7" name="图片 6">
            <a:extLst>
              <a:ext uri="{FF2B5EF4-FFF2-40B4-BE49-F238E27FC236}">
                <a16:creationId xmlns:a16="http://schemas.microsoft.com/office/drawing/2014/main" id="{2C872F58-59B6-94C2-614B-595115D70534}"/>
              </a:ext>
            </a:extLst>
          </p:cNvPr>
          <p:cNvPicPr>
            <a:picLocks noChangeAspect="1"/>
          </p:cNvPicPr>
          <p:nvPr/>
        </p:nvPicPr>
        <p:blipFill>
          <a:blip r:embed="rId3"/>
          <a:stretch>
            <a:fillRect/>
          </a:stretch>
        </p:blipFill>
        <p:spPr>
          <a:xfrm>
            <a:off x="1804112" y="1645202"/>
            <a:ext cx="7621012" cy="4351339"/>
          </a:xfrm>
          <a:prstGeom prst="rect">
            <a:avLst/>
          </a:prstGeom>
        </p:spPr>
      </p:pic>
      <p:sp>
        <p:nvSpPr>
          <p:cNvPr id="10" name="文本框 9">
            <a:extLst>
              <a:ext uri="{FF2B5EF4-FFF2-40B4-BE49-F238E27FC236}">
                <a16:creationId xmlns:a16="http://schemas.microsoft.com/office/drawing/2014/main" id="{E667C6B2-FC55-EA6D-59C6-34637C5FAC74}"/>
              </a:ext>
            </a:extLst>
          </p:cNvPr>
          <p:cNvSpPr txBox="1"/>
          <p:nvPr/>
        </p:nvSpPr>
        <p:spPr>
          <a:xfrm>
            <a:off x="7129567" y="6023074"/>
            <a:ext cx="4224234" cy="307777"/>
          </a:xfrm>
          <a:prstGeom prst="rect">
            <a:avLst/>
          </a:prstGeom>
          <a:noFill/>
        </p:spPr>
        <p:txBody>
          <a:bodyPr wrap="none" rtlCol="0">
            <a:spAutoFit/>
          </a:bodyPr>
          <a:lstStyle/>
          <a:p>
            <a:pPr algn="r"/>
            <a:r>
              <a:rPr lang="en-US" altLang="zh-CN" sz="1400" dirty="0" err="1">
                <a:latin typeface="Arial" panose="020B0604020202020204" pitchFamily="34" charset="0"/>
                <a:cs typeface="Arial" panose="020B0604020202020204" pitchFamily="34" charset="0"/>
              </a:rPr>
              <a:t>Bushart&amp;Shakkottai</a:t>
            </a:r>
            <a:r>
              <a:rPr lang="en-US" altLang="zh-CN" sz="1400" b="1" i="1" dirty="0">
                <a:latin typeface="Arial" panose="020B0604020202020204" pitchFamily="34" charset="0"/>
                <a:cs typeface="Arial" panose="020B0604020202020204" pitchFamily="34" charset="0"/>
              </a:rPr>
              <a:t>, Neuroscience Letters, </a:t>
            </a:r>
            <a:r>
              <a:rPr lang="en-US" altLang="zh-CN" sz="1400" dirty="0">
                <a:latin typeface="Arial" panose="020B0604020202020204" pitchFamily="34" charset="0"/>
                <a:cs typeface="Arial" panose="020B0604020202020204" pitchFamily="34" charset="0"/>
              </a:rPr>
              <a:t>2018</a:t>
            </a:r>
            <a:endParaRPr lang="zh-CN" altLang="en-US" sz="1400" b="1" i="1"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601C9D97-68E9-BFA9-0FE3-2A8964DDEA8D}"/>
              </a:ext>
            </a:extLst>
          </p:cNvPr>
          <p:cNvSpPr txBox="1"/>
          <p:nvPr/>
        </p:nvSpPr>
        <p:spPr>
          <a:xfrm>
            <a:off x="1418883" y="4662899"/>
            <a:ext cx="1822909" cy="338554"/>
          </a:xfrm>
          <a:prstGeom prst="rect">
            <a:avLst/>
          </a:prstGeom>
          <a:noFill/>
        </p:spPr>
        <p:txBody>
          <a:bodyPr wrap="square">
            <a:spAutoFit/>
          </a:bodyPr>
          <a:lstStyle/>
          <a:p>
            <a:r>
              <a:rPr lang="en-US" altLang="zh-CN" sz="1600" dirty="0">
                <a:solidFill>
                  <a:schemeClr val="accent2">
                    <a:lumMod val="75000"/>
                  </a:schemeClr>
                </a:solidFill>
                <a:latin typeface="Arial" panose="020B0604020202020204" pitchFamily="34" charset="0"/>
                <a:cs typeface="Arial" panose="020B0604020202020204" pitchFamily="34" charset="0"/>
              </a:rPr>
              <a:t>upstroke of AP</a:t>
            </a:r>
            <a:endParaRPr lang="zh-CN" altLang="en-US" sz="1600" dirty="0">
              <a:solidFill>
                <a:schemeClr val="accent2">
                  <a:lumMod val="75000"/>
                </a:schemeClr>
              </a:solidFill>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8503F59-266E-C5DE-18E9-D105C58E5665}"/>
              </a:ext>
            </a:extLst>
          </p:cNvPr>
          <p:cNvSpPr txBox="1"/>
          <p:nvPr/>
        </p:nvSpPr>
        <p:spPr>
          <a:xfrm>
            <a:off x="2711642" y="1791669"/>
            <a:ext cx="6097280" cy="338554"/>
          </a:xfrm>
          <a:prstGeom prst="rect">
            <a:avLst/>
          </a:prstGeom>
          <a:noFill/>
        </p:spPr>
        <p:txBody>
          <a:bodyPr wrap="square">
            <a:spAutoFit/>
          </a:bodyPr>
          <a:lstStyle/>
          <a:p>
            <a:r>
              <a:rPr lang="en-US" altLang="zh-CN" sz="1600" dirty="0">
                <a:solidFill>
                  <a:schemeClr val="accent2">
                    <a:lumMod val="75000"/>
                  </a:schemeClr>
                </a:solidFill>
                <a:latin typeface="Arial" panose="020B0604020202020204" pitchFamily="34" charset="0"/>
                <a:cs typeface="Arial" panose="020B0604020202020204" pitchFamily="34" charset="0"/>
              </a:rPr>
              <a:t>falling phase</a:t>
            </a:r>
          </a:p>
        </p:txBody>
      </p:sp>
      <p:sp>
        <p:nvSpPr>
          <p:cNvPr id="19" name="文本框 18">
            <a:extLst>
              <a:ext uri="{FF2B5EF4-FFF2-40B4-BE49-F238E27FC236}">
                <a16:creationId xmlns:a16="http://schemas.microsoft.com/office/drawing/2014/main" id="{E4568A59-8306-2CEC-6CBE-1F1F7DF21F26}"/>
              </a:ext>
            </a:extLst>
          </p:cNvPr>
          <p:cNvSpPr txBox="1"/>
          <p:nvPr/>
        </p:nvSpPr>
        <p:spPr>
          <a:xfrm>
            <a:off x="4636202" y="4155316"/>
            <a:ext cx="6097280" cy="584775"/>
          </a:xfrm>
          <a:prstGeom prst="rect">
            <a:avLst/>
          </a:prstGeom>
          <a:noFill/>
        </p:spPr>
        <p:txBody>
          <a:bodyPr wrap="square">
            <a:spAutoFit/>
          </a:bodyPr>
          <a:lstStyle/>
          <a:p>
            <a:r>
              <a:rPr lang="en-US" altLang="zh-CN" sz="1600" dirty="0" err="1">
                <a:solidFill>
                  <a:schemeClr val="accent2">
                    <a:lumMod val="75000"/>
                  </a:schemeClr>
                </a:solidFill>
                <a:latin typeface="Arial" panose="020B0604020202020204" pitchFamily="34" charset="0"/>
                <a:cs typeface="Arial" panose="020B0604020202020204" pitchFamily="34" charset="0"/>
              </a:rPr>
              <a:t>CaV</a:t>
            </a:r>
            <a:r>
              <a:rPr lang="en-US" altLang="zh-CN" sz="1600" dirty="0">
                <a:solidFill>
                  <a:schemeClr val="accent2">
                    <a:lumMod val="75000"/>
                  </a:schemeClr>
                </a:solidFill>
                <a:latin typeface="Arial" panose="020B0604020202020204" pitchFamily="34" charset="0"/>
                <a:cs typeface="Arial" panose="020B0604020202020204" pitchFamily="34" charset="0"/>
              </a:rPr>
              <a:t>: coupled with </a:t>
            </a:r>
            <a:r>
              <a:rPr lang="en-US" altLang="zh-CN" sz="1600" dirty="0" err="1">
                <a:solidFill>
                  <a:schemeClr val="accent2">
                    <a:lumMod val="75000"/>
                  </a:schemeClr>
                </a:solidFill>
                <a:latin typeface="Arial" panose="020B0604020202020204" pitchFamily="34" charset="0"/>
                <a:cs typeface="Arial" panose="020B0604020202020204" pitchFamily="34" charset="0"/>
              </a:rPr>
              <a:t>KCa</a:t>
            </a:r>
            <a:r>
              <a:rPr lang="en-US" altLang="zh-CN" sz="1600" dirty="0">
                <a:solidFill>
                  <a:schemeClr val="accent2">
                    <a:lumMod val="75000"/>
                  </a:schemeClr>
                </a:solidFill>
                <a:latin typeface="Arial" panose="020B0604020202020204" pitchFamily="34" charset="0"/>
                <a:cs typeface="Arial" panose="020B0604020202020204" pitchFamily="34" charset="0"/>
              </a:rPr>
              <a:t>, </a:t>
            </a:r>
          </a:p>
          <a:p>
            <a:r>
              <a:rPr lang="en-US" altLang="zh-CN" sz="1600" dirty="0">
                <a:solidFill>
                  <a:schemeClr val="accent2">
                    <a:lumMod val="75000"/>
                  </a:schemeClr>
                </a:solidFill>
                <a:latin typeface="Arial" panose="020B0604020202020204" pitchFamily="34" charset="0"/>
                <a:cs typeface="Arial" panose="020B0604020202020204" pitchFamily="34" charset="0"/>
              </a:rPr>
              <a:t>after-hyperpolarization</a:t>
            </a:r>
            <a:endParaRPr lang="zh-CN" altLang="en-US" sz="16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04158BA3-C496-0A4E-DEC3-3E0034088DA3}"/>
              </a:ext>
            </a:extLst>
          </p:cNvPr>
          <p:cNvSpPr txBox="1"/>
          <p:nvPr/>
        </p:nvSpPr>
        <p:spPr>
          <a:xfrm>
            <a:off x="9523922" y="3202679"/>
            <a:ext cx="2035291" cy="1815882"/>
          </a:xfrm>
          <a:prstGeom prst="rect">
            <a:avLst/>
          </a:prstGeom>
          <a:noFill/>
        </p:spPr>
        <p:txBody>
          <a:bodyPr wrap="square">
            <a:spAutoFit/>
          </a:bodyPr>
          <a:lstStyle/>
          <a:p>
            <a:r>
              <a:rPr lang="en-US" altLang="zh-CN" sz="1600" dirty="0">
                <a:solidFill>
                  <a:schemeClr val="accent2">
                    <a:lumMod val="75000"/>
                  </a:schemeClr>
                </a:solidFill>
                <a:latin typeface="Arial" panose="020B0604020202020204" pitchFamily="34" charset="0"/>
                <a:cs typeface="Arial" panose="020B0604020202020204" pitchFamily="34" charset="0"/>
              </a:rPr>
              <a:t>TRPC3 &amp; inositol 1,4,5-trisphosphate receptor : mediate calcium homeostasis and the modulation of cerebellar learning</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9870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142F9-916B-FA6E-03C8-36C6C0379F7D}"/>
              </a:ext>
            </a:extLst>
          </p:cNvPr>
          <p:cNvSpPr>
            <a:spLocks noGrp="1"/>
          </p:cNvSpPr>
          <p:nvPr>
            <p:ph type="title"/>
          </p:nvPr>
        </p:nvSpPr>
        <p:spPr>
          <a:xfrm>
            <a:off x="838200" y="365125"/>
            <a:ext cx="10515600" cy="1325563"/>
          </a:xfrm>
        </p:spPr>
        <p:txBody>
          <a:bodyPr/>
          <a:lstStyle/>
          <a:p>
            <a:r>
              <a:rPr lang="en-US" altLang="zh-CN" dirty="0"/>
              <a:t>Purkinje cell &amp; ion channel dysfunction</a:t>
            </a:r>
            <a:endParaRPr lang="zh-CN" altLang="en-US" dirty="0"/>
          </a:p>
        </p:txBody>
      </p:sp>
      <p:sp>
        <p:nvSpPr>
          <p:cNvPr id="4" name="日期占位符 3">
            <a:extLst>
              <a:ext uri="{FF2B5EF4-FFF2-40B4-BE49-F238E27FC236}">
                <a16:creationId xmlns:a16="http://schemas.microsoft.com/office/drawing/2014/main" id="{EFE1F250-7511-0BBE-396F-758C57316ABE}"/>
              </a:ext>
            </a:extLst>
          </p:cNvPr>
          <p:cNvSpPr>
            <a:spLocks noGrp="1"/>
          </p:cNvSpPr>
          <p:nvPr>
            <p:ph type="dt" sz="half" idx="10"/>
          </p:nvPr>
        </p:nvSpPr>
        <p:spPr/>
        <p:txBody>
          <a:bodyPr/>
          <a:lstStyle/>
          <a:p>
            <a:fld id="{F068A164-25A2-471C-B0AB-4F90F3F193BA}" type="datetime1">
              <a:rPr lang="zh-CN" altLang="en-US" smtClean="0"/>
              <a:t>2024/10/20</a:t>
            </a:fld>
            <a:endParaRPr lang="zh-CN" altLang="en-US"/>
          </a:p>
        </p:txBody>
      </p:sp>
      <p:sp>
        <p:nvSpPr>
          <p:cNvPr id="5" name="灯片编号占位符 4">
            <a:extLst>
              <a:ext uri="{FF2B5EF4-FFF2-40B4-BE49-F238E27FC236}">
                <a16:creationId xmlns:a16="http://schemas.microsoft.com/office/drawing/2014/main" id="{6663605C-A236-3D54-8963-DB3D6A23FF96}"/>
              </a:ext>
            </a:extLst>
          </p:cNvPr>
          <p:cNvSpPr>
            <a:spLocks noGrp="1"/>
          </p:cNvSpPr>
          <p:nvPr>
            <p:ph type="sldNum" sz="quarter" idx="12"/>
          </p:nvPr>
        </p:nvSpPr>
        <p:spPr/>
        <p:txBody>
          <a:bodyPr/>
          <a:lstStyle/>
          <a:p>
            <a:fld id="{64A3D1E4-01C9-4639-BD92-647A059E2A9D}" type="slidenum">
              <a:rPr lang="zh-CN" altLang="en-US" smtClean="0"/>
              <a:t>9</a:t>
            </a:fld>
            <a:endParaRPr lang="zh-CN" altLang="en-US"/>
          </a:p>
        </p:txBody>
      </p:sp>
      <p:sp>
        <p:nvSpPr>
          <p:cNvPr id="10" name="文本框 9">
            <a:extLst>
              <a:ext uri="{FF2B5EF4-FFF2-40B4-BE49-F238E27FC236}">
                <a16:creationId xmlns:a16="http://schemas.microsoft.com/office/drawing/2014/main" id="{E667C6B2-FC55-EA6D-59C6-34637C5FAC74}"/>
              </a:ext>
            </a:extLst>
          </p:cNvPr>
          <p:cNvSpPr txBox="1"/>
          <p:nvPr/>
        </p:nvSpPr>
        <p:spPr>
          <a:xfrm>
            <a:off x="7179260" y="6023074"/>
            <a:ext cx="4174541" cy="307777"/>
          </a:xfrm>
          <a:prstGeom prst="rect">
            <a:avLst/>
          </a:prstGeom>
          <a:noFill/>
        </p:spPr>
        <p:txBody>
          <a:bodyPr wrap="none" rtlCol="0">
            <a:spAutoFit/>
          </a:bodyPr>
          <a:lstStyle/>
          <a:p>
            <a:pPr algn="r"/>
            <a:r>
              <a:rPr lang="en-US" altLang="zh-CN" sz="1400" dirty="0" err="1">
                <a:latin typeface="Arial" panose="020B0604020202020204" pitchFamily="34" charset="0"/>
                <a:cs typeface="Arial" panose="020B0604020202020204" pitchFamily="34" charset="0"/>
              </a:rPr>
              <a:t>Bushart&amp;Shakkottai</a:t>
            </a:r>
            <a:r>
              <a:rPr lang="en-US" altLang="zh-CN" sz="1400" b="1" i="1" dirty="0">
                <a:latin typeface="Arial" panose="020B0604020202020204" pitchFamily="34" charset="0"/>
                <a:cs typeface="Arial" panose="020B0604020202020204" pitchFamily="34" charset="0"/>
              </a:rPr>
              <a:t>, Neuroscience Letters, </a:t>
            </a:r>
            <a:r>
              <a:rPr lang="en-US" altLang="zh-CN" sz="1400" dirty="0">
                <a:latin typeface="Arial" panose="020B0604020202020204" pitchFamily="34" charset="0"/>
                <a:cs typeface="Arial" panose="020B0604020202020204" pitchFamily="34" charset="0"/>
              </a:rPr>
              <a:t>2018</a:t>
            </a:r>
            <a:endParaRPr lang="zh-CN" altLang="en-US" sz="1400" b="1" i="1" dirty="0">
              <a:latin typeface="Arial" panose="020B0604020202020204" pitchFamily="34" charset="0"/>
              <a:cs typeface="Arial" panose="020B0604020202020204" pitchFamily="34" charset="0"/>
            </a:endParaRPr>
          </a:p>
        </p:txBody>
      </p:sp>
      <p:pic>
        <p:nvPicPr>
          <p:cNvPr id="13" name="图片 12">
            <a:extLst>
              <a:ext uri="{FF2B5EF4-FFF2-40B4-BE49-F238E27FC236}">
                <a16:creationId xmlns:a16="http://schemas.microsoft.com/office/drawing/2014/main" id="{1E660CDD-3FDD-D750-4B80-9DC742E08043}"/>
              </a:ext>
            </a:extLst>
          </p:cNvPr>
          <p:cNvPicPr>
            <a:picLocks noChangeAspect="1"/>
          </p:cNvPicPr>
          <p:nvPr/>
        </p:nvPicPr>
        <p:blipFill>
          <a:blip r:embed="rId3"/>
          <a:stretch>
            <a:fillRect/>
          </a:stretch>
        </p:blipFill>
        <p:spPr>
          <a:xfrm>
            <a:off x="731520" y="1963866"/>
            <a:ext cx="10872378" cy="3452754"/>
          </a:xfrm>
          <a:prstGeom prst="rect">
            <a:avLst/>
          </a:prstGeom>
        </p:spPr>
      </p:pic>
    </p:spTree>
    <p:extLst>
      <p:ext uri="{BB962C8B-B14F-4D97-AF65-F5344CB8AC3E}">
        <p14:creationId xmlns:p14="http://schemas.microsoft.com/office/powerpoint/2010/main" val="21891428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3930</TotalTime>
  <Words>5855</Words>
  <Application>Microsoft Office PowerPoint</Application>
  <PresentationFormat>宽屏</PresentationFormat>
  <Paragraphs>232</Paragraphs>
  <Slides>28</Slides>
  <Notes>15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-apple-system</vt:lpstr>
      <vt:lpstr>等线</vt:lpstr>
      <vt:lpstr>Agency FB</vt:lpstr>
      <vt:lpstr>Arial</vt:lpstr>
      <vt:lpstr>Times New Roman</vt:lpstr>
      <vt:lpstr>Office 主题​​</vt:lpstr>
      <vt:lpstr>An Introduction to Computational Neuroscience: from Brain simulation to NeuroAI  Project 2</vt:lpstr>
      <vt:lpstr>Outline</vt:lpstr>
      <vt:lpstr>Ion channelopathies</vt:lpstr>
      <vt:lpstr>Ion channelopathies</vt:lpstr>
      <vt:lpstr>Cerebellar ataxia</vt:lpstr>
      <vt:lpstr>Purkinje cell</vt:lpstr>
      <vt:lpstr>Purkinje cell’s electroresponsiveness</vt:lpstr>
      <vt:lpstr>Purkinje cell &amp; ion channel dysfunction</vt:lpstr>
      <vt:lpstr>Purkinje cell &amp; ion channel dysfunction</vt:lpstr>
      <vt:lpstr>Simulation</vt:lpstr>
      <vt:lpstr>BK channel (KCa1.1) expression in brain and footprint pattern</vt:lpstr>
      <vt:lpstr>Experimental Observation </vt:lpstr>
      <vt:lpstr>Experimental Observation </vt:lpstr>
      <vt:lpstr>Model – a detailed Purkinje Cell Model</vt:lpstr>
      <vt:lpstr>Model - 2–3 months old Guinea pig</vt:lpstr>
      <vt:lpstr>PowerPoint 演示文稿</vt:lpstr>
      <vt:lpstr>Result – spontaneous firing</vt:lpstr>
      <vt:lpstr>Result – spontaneous firing</vt:lpstr>
      <vt:lpstr>Result – step current (1.2nA, 50ms)</vt:lpstr>
      <vt:lpstr>Result – step current (1.2nA, 50ms)</vt:lpstr>
      <vt:lpstr>Result – initial voltage = -46mV</vt:lpstr>
      <vt:lpstr>Result – initial voltage = -46mV</vt:lpstr>
      <vt:lpstr>Result – initial voltage = -77mV, I = 0.93nA</vt:lpstr>
      <vt:lpstr>Result – initial voltage = -77mV , I = 0.93nA</vt:lpstr>
      <vt:lpstr>Result – paired pulse depression</vt:lpstr>
      <vt:lpstr>Result – paired pulse depression</vt:lpstr>
      <vt:lpstr>Discussion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佳芮 孙</dc:creator>
  <cp:lastModifiedBy>佳芮 孙</cp:lastModifiedBy>
  <cp:revision>48</cp:revision>
  <dcterms:created xsi:type="dcterms:W3CDTF">2024-10-16T10:55:45Z</dcterms:created>
  <dcterms:modified xsi:type="dcterms:W3CDTF">2024-10-20T01:30:49Z</dcterms:modified>
</cp:coreProperties>
</file>